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1710" r:id="rId2"/>
    <p:sldId id="1597" r:id="rId3"/>
    <p:sldId id="1635" r:id="rId4"/>
    <p:sldId id="1730" r:id="rId5"/>
    <p:sldId id="561" r:id="rId6"/>
    <p:sldId id="1720" r:id="rId7"/>
    <p:sldId id="559" r:id="rId8"/>
    <p:sldId id="560" r:id="rId9"/>
    <p:sldId id="649" r:id="rId10"/>
    <p:sldId id="1715" r:id="rId11"/>
    <p:sldId id="1719" r:id="rId12"/>
    <p:sldId id="1721" r:id="rId13"/>
    <p:sldId id="1722" r:id="rId14"/>
    <p:sldId id="1723" r:id="rId15"/>
    <p:sldId id="1727" r:id="rId16"/>
    <p:sldId id="1728" r:id="rId17"/>
    <p:sldId id="1646" r:id="rId18"/>
    <p:sldId id="1729" r:id="rId19"/>
    <p:sldId id="1630" r:id="rId20"/>
    <p:sldId id="1712" r:id="rId21"/>
    <p:sldId id="1732" r:id="rId22"/>
    <p:sldId id="1659" r:id="rId23"/>
    <p:sldId id="1658" r:id="rId24"/>
    <p:sldId id="1726" r:id="rId25"/>
    <p:sldId id="1676" r:id="rId26"/>
    <p:sldId id="1656" r:id="rId27"/>
    <p:sldId id="1731" r:id="rId28"/>
    <p:sldId id="1689" r:id="rId29"/>
    <p:sldId id="1733" r:id="rId30"/>
    <p:sldId id="1660" r:id="rId31"/>
    <p:sldId id="1690" r:id="rId32"/>
    <p:sldId id="1693" r:id="rId33"/>
    <p:sldId id="1652" r:id="rId34"/>
    <p:sldId id="1683" r:id="rId35"/>
    <p:sldId id="1692" r:id="rId36"/>
    <p:sldId id="1734" r:id="rId37"/>
  </p:sldIdLst>
  <p:sldSz cx="9144000" cy="5143500" type="screen16x9"/>
  <p:notesSz cx="6810375" cy="9942513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 perez" initials="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65569"/>
    <a:srgbClr val="E8523D"/>
    <a:srgbClr val="FFF1E1"/>
    <a:srgbClr val="FFF9E1"/>
    <a:srgbClr val="FFF2D3"/>
    <a:srgbClr val="F7F8FA"/>
    <a:srgbClr val="F6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95013" autoAdjust="0"/>
  </p:normalViewPr>
  <p:slideViewPr>
    <p:cSldViewPr snapToGrid="0" showGuides="1">
      <p:cViewPr varScale="1">
        <p:scale>
          <a:sx n="139" d="100"/>
          <a:sy n="139" d="100"/>
        </p:scale>
        <p:origin x="65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886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llyxfr.sharepoint.com/Documents%20partages/3.%20Missions/3.1.en%20cours/20-078%20COSI%20Cohabilis/3-%20Mission/02%20-%20Collecte/01-%20Tableur%20analy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Distribution of </a:t>
            </a:r>
            <a:r>
              <a:rPr lang="fr-FR" b="1" baseline="0" dirty="0"/>
              <a:t>resources by type in 2020</a:t>
            </a:r>
            <a:endParaRPr lang="fr-F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Ressources!$R$26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2423-704D-B0F2-37219FB948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2423-704D-B0F2-37219FB948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2423-704D-B0F2-37219FB948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2423-704D-B0F2-37219FB948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2423-704D-B0F2-37219FB948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Ressources!$O$27:$O$32</c:f>
              <c:strCache>
                <c:ptCount val="5"/>
                <c:pt idx="0">
                  <c:v>Contributions bénéficiaires</c:v>
                </c:pt>
                <c:pt idx="1">
                  <c:v>Aides publiques</c:v>
                </c:pt>
                <c:pt idx="2">
                  <c:v>Aides privées</c:v>
                </c:pt>
                <c:pt idx="3">
                  <c:v>Valorisation en nature</c:v>
                </c:pt>
                <c:pt idx="4">
                  <c:v>Autres</c:v>
                </c:pt>
              </c:strCache>
            </c:strRef>
          </c:cat>
          <c:val>
            <c:numRef>
              <c:f>Ressources!$R$27:$R$32</c:f>
              <c:numCache>
                <c:formatCode>_ * #,##0_)\ "€"_ ;_ * \(#,##0\)\ "€"_ ;_ * "-"??_)\ "€"_ ;_ @_ </c:formatCode>
                <c:ptCount val="5"/>
                <c:pt idx="0">
                  <c:v>337015</c:v>
                </c:pt>
                <c:pt idx="1">
                  <c:v>711851</c:v>
                </c:pt>
                <c:pt idx="2">
                  <c:v>134286</c:v>
                </c:pt>
                <c:pt idx="3">
                  <c:v>55465</c:v>
                </c:pt>
                <c:pt idx="4">
                  <c:v>51186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A-2423-704D-B0F2-37219FB948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01487777501964"/>
          <c:y val="0.26346649083804269"/>
          <c:w val="0.33307677839592942"/>
          <c:h val="0.59476799160070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02D1D-703E-41D0-8643-B19F7B42AEE1}" type="doc">
      <dgm:prSet loTypeId="urn:microsoft.com/office/officeart/2005/8/layout/gear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86AFF00D-28CB-4741-9DE8-3D1D55F8A397}">
      <dgm:prSet custT="1"/>
      <dgm:spPr/>
      <dgm:t>
        <a:bodyPr/>
        <a:lstStyle/>
        <a:p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To help organisations promoting intergenerational </a:t>
          </a:r>
          <a:r>
            <a:rPr lang="fr-FR" sz="1100" dirty="0" err="1">
              <a:latin typeface="Arial" panose="020B0604020202020204" pitchFamily="34" charset="0"/>
              <a:cs typeface="Arial" panose="020B0604020202020204" pitchFamily="34" charset="0"/>
            </a:rPr>
            <a:t>solidarity</a:t>
          </a: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100" dirty="0" err="1">
              <a:latin typeface="Arial" panose="020B0604020202020204" pitchFamily="34" charset="0"/>
              <a:cs typeface="Arial" panose="020B0604020202020204" pitchFamily="34" charset="0"/>
            </a:rPr>
            <a:t>homesharing</a:t>
          </a: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 to structure and sustain their economic models</a:t>
          </a:r>
        </a:p>
      </dgm:t>
    </dgm:pt>
    <dgm:pt modelId="{FFA589AD-8FB7-4DE0-A4E7-644DBDE14746}" type="parTrans" cxnId="{19F275D6-71B9-43C5-B398-48524C310EC0}">
      <dgm:prSet/>
      <dgm:spPr/>
      <dgm:t>
        <a:bodyPr/>
        <a:lstStyle/>
        <a:p>
          <a:endParaRPr lang="fr-FR" sz="1600"/>
        </a:p>
      </dgm:t>
    </dgm:pt>
    <dgm:pt modelId="{39E813CD-FF43-4699-AF5E-A854F3918248}" type="sibTrans" cxnId="{19F275D6-71B9-43C5-B398-48524C310EC0}">
      <dgm:prSet/>
      <dgm:spPr/>
      <dgm:t>
        <a:bodyPr/>
        <a:lstStyle/>
        <a:p>
          <a:endParaRPr lang="fr-FR" sz="1600"/>
        </a:p>
      </dgm:t>
    </dgm:pt>
    <dgm:pt modelId="{97FE2CCF-9382-47B5-8AA8-B2F6075016EC}">
      <dgm:prSet custT="1"/>
      <dgm:spPr/>
      <dgm:t>
        <a:bodyPr/>
        <a:lstStyle/>
        <a:p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Clarify the economic impact of the scheme and model it </a:t>
          </a:r>
        </a:p>
      </dgm:t>
    </dgm:pt>
    <dgm:pt modelId="{145A3AED-55ED-435D-97D4-2EEC55289ED8}" type="parTrans" cxnId="{C1901FB3-F461-4562-8545-7ADDB084C3C0}">
      <dgm:prSet/>
      <dgm:spPr/>
      <dgm:t>
        <a:bodyPr/>
        <a:lstStyle/>
        <a:p>
          <a:endParaRPr lang="fr-FR" sz="1600"/>
        </a:p>
      </dgm:t>
    </dgm:pt>
    <dgm:pt modelId="{E4348194-E659-41CC-B52B-A6F7B4FA65FB}" type="sibTrans" cxnId="{C1901FB3-F461-4562-8545-7ADDB084C3C0}">
      <dgm:prSet/>
      <dgm:spPr/>
      <dgm:t>
        <a:bodyPr/>
        <a:lstStyle/>
        <a:p>
          <a:endParaRPr lang="fr-FR" sz="1600"/>
        </a:p>
      </dgm:t>
    </dgm:pt>
    <dgm:pt modelId="{A5F535E7-310B-494C-9180-DF5231E0D355}">
      <dgm:prSet phldrT="[Texte]" custT="1"/>
      <dgm:spPr/>
      <dgm:t>
        <a:bodyPr/>
        <a:lstStyle/>
        <a:p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Support funders to invest in a structured way</a:t>
          </a:r>
        </a:p>
      </dgm:t>
    </dgm:pt>
    <dgm:pt modelId="{807D7F2E-0E50-4B4A-978D-7138C76F4767}" type="parTrans" cxnId="{ECC54CC2-1EF8-4DEC-81D0-84A9EF4797AF}">
      <dgm:prSet/>
      <dgm:spPr/>
      <dgm:t>
        <a:bodyPr/>
        <a:lstStyle/>
        <a:p>
          <a:endParaRPr lang="fr-FR" sz="1600"/>
        </a:p>
      </dgm:t>
    </dgm:pt>
    <dgm:pt modelId="{727658F4-40B9-48DC-9E4D-57B739D08E2C}" type="sibTrans" cxnId="{ECC54CC2-1EF8-4DEC-81D0-84A9EF4797AF}">
      <dgm:prSet/>
      <dgm:spPr/>
      <dgm:t>
        <a:bodyPr/>
        <a:lstStyle/>
        <a:p>
          <a:endParaRPr lang="fr-FR" sz="1600"/>
        </a:p>
      </dgm:t>
    </dgm:pt>
    <dgm:pt modelId="{9922E378-4CC6-4C18-A39E-A38941F1C2D6}" type="pres">
      <dgm:prSet presAssocID="{88402D1D-703E-41D0-8643-B19F7B42AE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1B53B30-3976-41A2-A16D-F3B5952BDF7B}" type="pres">
      <dgm:prSet presAssocID="{86AFF00D-28CB-4741-9DE8-3D1D55F8A397}" presName="gear1" presStyleLbl="node1" presStyleIdx="0" presStyleCnt="3" custScaleX="104314" custScaleY="106141" custLinFactNeighborX="19844" custLinFactNeighborY="-9365">
        <dgm:presLayoutVars>
          <dgm:chMax val="1"/>
          <dgm:bulletEnabled val="1"/>
        </dgm:presLayoutVars>
      </dgm:prSet>
      <dgm:spPr/>
    </dgm:pt>
    <dgm:pt modelId="{93C3F760-6D64-4966-B662-D18B9B8B4156}" type="pres">
      <dgm:prSet presAssocID="{86AFF00D-28CB-4741-9DE8-3D1D55F8A397}" presName="gear1srcNode" presStyleLbl="node1" presStyleIdx="0" presStyleCnt="3"/>
      <dgm:spPr/>
    </dgm:pt>
    <dgm:pt modelId="{0EBD5207-999D-4C5B-8647-D6D8BC0368F4}" type="pres">
      <dgm:prSet presAssocID="{86AFF00D-28CB-4741-9DE8-3D1D55F8A397}" presName="gear1dstNode" presStyleLbl="node1" presStyleIdx="0" presStyleCnt="3"/>
      <dgm:spPr/>
    </dgm:pt>
    <dgm:pt modelId="{872441FC-0570-4377-8521-6B3D53EF0424}" type="pres">
      <dgm:prSet presAssocID="{A5F535E7-310B-494C-9180-DF5231E0D355}" presName="gear2" presStyleLbl="node1" presStyleIdx="1" presStyleCnt="3" custScaleX="124114" custScaleY="126383" custLinFactNeighborX="5696" custLinFactNeighborY="18888">
        <dgm:presLayoutVars>
          <dgm:chMax val="1"/>
          <dgm:bulletEnabled val="1"/>
        </dgm:presLayoutVars>
      </dgm:prSet>
      <dgm:spPr/>
    </dgm:pt>
    <dgm:pt modelId="{4EFA09EE-A553-47B0-A9C1-8A7794FD335E}" type="pres">
      <dgm:prSet presAssocID="{A5F535E7-310B-494C-9180-DF5231E0D355}" presName="gear2srcNode" presStyleLbl="node1" presStyleIdx="1" presStyleCnt="3"/>
      <dgm:spPr/>
    </dgm:pt>
    <dgm:pt modelId="{93217436-85F2-446B-975F-460C4E825AFB}" type="pres">
      <dgm:prSet presAssocID="{A5F535E7-310B-494C-9180-DF5231E0D355}" presName="gear2dstNode" presStyleLbl="node1" presStyleIdx="1" presStyleCnt="3"/>
      <dgm:spPr/>
    </dgm:pt>
    <dgm:pt modelId="{E2C56CA5-227A-4C58-AD6E-8AA7FADECA40}" type="pres">
      <dgm:prSet presAssocID="{97FE2CCF-9382-47B5-8AA8-B2F6075016EC}" presName="gear3" presStyleLbl="node1" presStyleIdx="2" presStyleCnt="3"/>
      <dgm:spPr/>
    </dgm:pt>
    <dgm:pt modelId="{C8D23A70-2AE6-43C2-B230-0B58006CFC51}" type="pres">
      <dgm:prSet presAssocID="{97FE2CCF-9382-47B5-8AA8-B2F6075016E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519F9ED-08C5-42CA-94BB-5BD1CB91F7C4}" type="pres">
      <dgm:prSet presAssocID="{97FE2CCF-9382-47B5-8AA8-B2F6075016EC}" presName="gear3srcNode" presStyleLbl="node1" presStyleIdx="2" presStyleCnt="3"/>
      <dgm:spPr/>
    </dgm:pt>
    <dgm:pt modelId="{838627E1-F6C6-46BE-A3C9-A713AD79B5A1}" type="pres">
      <dgm:prSet presAssocID="{97FE2CCF-9382-47B5-8AA8-B2F6075016EC}" presName="gear3dstNode" presStyleLbl="node1" presStyleIdx="2" presStyleCnt="3"/>
      <dgm:spPr/>
    </dgm:pt>
    <dgm:pt modelId="{AC6EC284-7C25-45C7-81CB-722694EFA2A8}" type="pres">
      <dgm:prSet presAssocID="{39E813CD-FF43-4699-AF5E-A854F3918248}" presName="connector1" presStyleLbl="sibTrans2D1" presStyleIdx="0" presStyleCnt="3" custLinFactNeighborX="14509" custLinFactNeighborY="-10071"/>
      <dgm:spPr/>
    </dgm:pt>
    <dgm:pt modelId="{AE8E142C-12F9-4DDB-A464-2C261AB30FAD}" type="pres">
      <dgm:prSet presAssocID="{727658F4-40B9-48DC-9E4D-57B739D08E2C}" presName="connector2" presStyleLbl="sibTrans2D1" presStyleIdx="1" presStyleCnt="3" custAng="20651882" custLinFactNeighborX="-8671" custLinFactNeighborY="20554"/>
      <dgm:spPr/>
    </dgm:pt>
    <dgm:pt modelId="{5454E0D6-964E-4946-8D85-561512C62B0C}" type="pres">
      <dgm:prSet presAssocID="{E4348194-E659-41CC-B52B-A6F7B4FA65FB}" presName="connector3" presStyleLbl="sibTrans2D1" presStyleIdx="2" presStyleCnt="3" custAng="745596"/>
      <dgm:spPr/>
    </dgm:pt>
  </dgm:ptLst>
  <dgm:cxnLst>
    <dgm:cxn modelId="{B3770819-80F1-4569-84BE-B771D1352749}" type="presOf" srcId="{97FE2CCF-9382-47B5-8AA8-B2F6075016EC}" destId="{C8D23A70-2AE6-43C2-B230-0B58006CFC51}" srcOrd="1" destOrd="0" presId="urn:microsoft.com/office/officeart/2005/8/layout/gear1"/>
    <dgm:cxn modelId="{BEE98A1A-5BF4-4EF5-9C28-434E60B89074}" type="presOf" srcId="{A5F535E7-310B-494C-9180-DF5231E0D355}" destId="{4EFA09EE-A553-47B0-A9C1-8A7794FD335E}" srcOrd="1" destOrd="0" presId="urn:microsoft.com/office/officeart/2005/8/layout/gear1"/>
    <dgm:cxn modelId="{A36FB61C-1534-460E-9AE7-6E7E13B9A52C}" type="presOf" srcId="{E4348194-E659-41CC-B52B-A6F7B4FA65FB}" destId="{5454E0D6-964E-4946-8D85-561512C62B0C}" srcOrd="0" destOrd="0" presId="urn:microsoft.com/office/officeart/2005/8/layout/gear1"/>
    <dgm:cxn modelId="{B6CE8823-316E-4F2B-80BB-A5548BCA20FC}" type="presOf" srcId="{88402D1D-703E-41D0-8643-B19F7B42AEE1}" destId="{9922E378-4CC6-4C18-A39E-A38941F1C2D6}" srcOrd="0" destOrd="0" presId="urn:microsoft.com/office/officeart/2005/8/layout/gear1"/>
    <dgm:cxn modelId="{4A8DFD47-A5A9-4379-8065-A8D69DC8A09C}" type="presOf" srcId="{727658F4-40B9-48DC-9E4D-57B739D08E2C}" destId="{AE8E142C-12F9-4DDB-A464-2C261AB30FAD}" srcOrd="0" destOrd="0" presId="urn:microsoft.com/office/officeart/2005/8/layout/gear1"/>
    <dgm:cxn modelId="{0F8E6A55-B57F-429F-8D49-685C75A5B5B7}" type="presOf" srcId="{97FE2CCF-9382-47B5-8AA8-B2F6075016EC}" destId="{8519F9ED-08C5-42CA-94BB-5BD1CB91F7C4}" srcOrd="2" destOrd="0" presId="urn:microsoft.com/office/officeart/2005/8/layout/gear1"/>
    <dgm:cxn modelId="{8A446F58-6E22-4380-AF88-D848857B0D01}" type="presOf" srcId="{A5F535E7-310B-494C-9180-DF5231E0D355}" destId="{872441FC-0570-4377-8521-6B3D53EF0424}" srcOrd="0" destOrd="0" presId="urn:microsoft.com/office/officeart/2005/8/layout/gear1"/>
    <dgm:cxn modelId="{AA91D998-44B1-4490-9C37-A2D742AE29D7}" type="presOf" srcId="{A5F535E7-310B-494C-9180-DF5231E0D355}" destId="{93217436-85F2-446B-975F-460C4E825AFB}" srcOrd="2" destOrd="0" presId="urn:microsoft.com/office/officeart/2005/8/layout/gear1"/>
    <dgm:cxn modelId="{1E4585AB-096C-42A1-8D16-07D0248BB405}" type="presOf" srcId="{86AFF00D-28CB-4741-9DE8-3D1D55F8A397}" destId="{F1B53B30-3976-41A2-A16D-F3B5952BDF7B}" srcOrd="0" destOrd="0" presId="urn:microsoft.com/office/officeart/2005/8/layout/gear1"/>
    <dgm:cxn modelId="{4890D7AD-E23D-42CC-AEDF-80A5C940975E}" type="presOf" srcId="{39E813CD-FF43-4699-AF5E-A854F3918248}" destId="{AC6EC284-7C25-45C7-81CB-722694EFA2A8}" srcOrd="0" destOrd="0" presId="urn:microsoft.com/office/officeart/2005/8/layout/gear1"/>
    <dgm:cxn modelId="{C1901FB3-F461-4562-8545-7ADDB084C3C0}" srcId="{88402D1D-703E-41D0-8643-B19F7B42AEE1}" destId="{97FE2CCF-9382-47B5-8AA8-B2F6075016EC}" srcOrd="2" destOrd="0" parTransId="{145A3AED-55ED-435D-97D4-2EEC55289ED8}" sibTransId="{E4348194-E659-41CC-B52B-A6F7B4FA65FB}"/>
    <dgm:cxn modelId="{951D9FB3-3D4D-4470-9D38-ECF3E74A5E96}" type="presOf" srcId="{97FE2CCF-9382-47B5-8AA8-B2F6075016EC}" destId="{E2C56CA5-227A-4C58-AD6E-8AA7FADECA40}" srcOrd="0" destOrd="0" presId="urn:microsoft.com/office/officeart/2005/8/layout/gear1"/>
    <dgm:cxn modelId="{8CC8A4B8-FC4A-4F87-A97C-64DAE2DC1073}" type="presOf" srcId="{86AFF00D-28CB-4741-9DE8-3D1D55F8A397}" destId="{0EBD5207-999D-4C5B-8647-D6D8BC0368F4}" srcOrd="2" destOrd="0" presId="urn:microsoft.com/office/officeart/2005/8/layout/gear1"/>
    <dgm:cxn modelId="{ECC54CC2-1EF8-4DEC-81D0-84A9EF4797AF}" srcId="{88402D1D-703E-41D0-8643-B19F7B42AEE1}" destId="{A5F535E7-310B-494C-9180-DF5231E0D355}" srcOrd="1" destOrd="0" parTransId="{807D7F2E-0E50-4B4A-978D-7138C76F4767}" sibTransId="{727658F4-40B9-48DC-9E4D-57B739D08E2C}"/>
    <dgm:cxn modelId="{19F275D6-71B9-43C5-B398-48524C310EC0}" srcId="{88402D1D-703E-41D0-8643-B19F7B42AEE1}" destId="{86AFF00D-28CB-4741-9DE8-3D1D55F8A397}" srcOrd="0" destOrd="0" parTransId="{FFA589AD-8FB7-4DE0-A4E7-644DBDE14746}" sibTransId="{39E813CD-FF43-4699-AF5E-A854F3918248}"/>
    <dgm:cxn modelId="{068703E2-4D97-48D0-83DE-9937F2BDC14B}" type="presOf" srcId="{86AFF00D-28CB-4741-9DE8-3D1D55F8A397}" destId="{93C3F760-6D64-4966-B662-D18B9B8B4156}" srcOrd="1" destOrd="0" presId="urn:microsoft.com/office/officeart/2005/8/layout/gear1"/>
    <dgm:cxn modelId="{7CC756ED-0052-44A9-929E-9BB4BBB82284}" type="presOf" srcId="{97FE2CCF-9382-47B5-8AA8-B2F6075016EC}" destId="{838627E1-F6C6-46BE-A3C9-A713AD79B5A1}" srcOrd="3" destOrd="0" presId="urn:microsoft.com/office/officeart/2005/8/layout/gear1"/>
    <dgm:cxn modelId="{B8A0B499-8739-436A-89B7-AA71D8FE4F93}" type="presParOf" srcId="{9922E378-4CC6-4C18-A39E-A38941F1C2D6}" destId="{F1B53B30-3976-41A2-A16D-F3B5952BDF7B}" srcOrd="0" destOrd="0" presId="urn:microsoft.com/office/officeart/2005/8/layout/gear1"/>
    <dgm:cxn modelId="{7B96E9AE-FD77-4E41-B535-4B3EE5B9D385}" type="presParOf" srcId="{9922E378-4CC6-4C18-A39E-A38941F1C2D6}" destId="{93C3F760-6D64-4966-B662-D18B9B8B4156}" srcOrd="1" destOrd="0" presId="urn:microsoft.com/office/officeart/2005/8/layout/gear1"/>
    <dgm:cxn modelId="{14365423-E758-4340-BAF1-31C006B9AF1F}" type="presParOf" srcId="{9922E378-4CC6-4C18-A39E-A38941F1C2D6}" destId="{0EBD5207-999D-4C5B-8647-D6D8BC0368F4}" srcOrd="2" destOrd="0" presId="urn:microsoft.com/office/officeart/2005/8/layout/gear1"/>
    <dgm:cxn modelId="{059F45FB-D281-404A-89C6-1F8EBA5AF8AB}" type="presParOf" srcId="{9922E378-4CC6-4C18-A39E-A38941F1C2D6}" destId="{872441FC-0570-4377-8521-6B3D53EF0424}" srcOrd="3" destOrd="0" presId="urn:microsoft.com/office/officeart/2005/8/layout/gear1"/>
    <dgm:cxn modelId="{310480AD-CA16-4950-A94E-F8BF305A97BE}" type="presParOf" srcId="{9922E378-4CC6-4C18-A39E-A38941F1C2D6}" destId="{4EFA09EE-A553-47B0-A9C1-8A7794FD335E}" srcOrd="4" destOrd="0" presId="urn:microsoft.com/office/officeart/2005/8/layout/gear1"/>
    <dgm:cxn modelId="{A8706E62-BA44-45B6-A1EC-B46FA85C017A}" type="presParOf" srcId="{9922E378-4CC6-4C18-A39E-A38941F1C2D6}" destId="{93217436-85F2-446B-975F-460C4E825AFB}" srcOrd="5" destOrd="0" presId="urn:microsoft.com/office/officeart/2005/8/layout/gear1"/>
    <dgm:cxn modelId="{EFF7FEF1-B922-4D8D-BD10-587B9F38068F}" type="presParOf" srcId="{9922E378-4CC6-4C18-A39E-A38941F1C2D6}" destId="{E2C56CA5-227A-4C58-AD6E-8AA7FADECA40}" srcOrd="6" destOrd="0" presId="urn:microsoft.com/office/officeart/2005/8/layout/gear1"/>
    <dgm:cxn modelId="{6A4D3D4C-F8FC-4A5D-A4C9-EAE4C2440FAF}" type="presParOf" srcId="{9922E378-4CC6-4C18-A39E-A38941F1C2D6}" destId="{C8D23A70-2AE6-43C2-B230-0B58006CFC51}" srcOrd="7" destOrd="0" presId="urn:microsoft.com/office/officeart/2005/8/layout/gear1"/>
    <dgm:cxn modelId="{C0A306AA-6613-4B5D-B07E-8805BE0447CA}" type="presParOf" srcId="{9922E378-4CC6-4C18-A39E-A38941F1C2D6}" destId="{8519F9ED-08C5-42CA-94BB-5BD1CB91F7C4}" srcOrd="8" destOrd="0" presId="urn:microsoft.com/office/officeart/2005/8/layout/gear1"/>
    <dgm:cxn modelId="{83959D88-FEB6-4058-B300-9AC566CA6C89}" type="presParOf" srcId="{9922E378-4CC6-4C18-A39E-A38941F1C2D6}" destId="{838627E1-F6C6-46BE-A3C9-A713AD79B5A1}" srcOrd="9" destOrd="0" presId="urn:microsoft.com/office/officeart/2005/8/layout/gear1"/>
    <dgm:cxn modelId="{500FCF75-9EEF-441C-9940-A6FC9BD981C5}" type="presParOf" srcId="{9922E378-4CC6-4C18-A39E-A38941F1C2D6}" destId="{AC6EC284-7C25-45C7-81CB-722694EFA2A8}" srcOrd="10" destOrd="0" presId="urn:microsoft.com/office/officeart/2005/8/layout/gear1"/>
    <dgm:cxn modelId="{92E624B3-4227-4AEC-9474-38F181D5E151}" type="presParOf" srcId="{9922E378-4CC6-4C18-A39E-A38941F1C2D6}" destId="{AE8E142C-12F9-4DDB-A464-2C261AB30FAD}" srcOrd="11" destOrd="0" presId="urn:microsoft.com/office/officeart/2005/8/layout/gear1"/>
    <dgm:cxn modelId="{B1A2F664-D645-4834-BBAB-4DC8012D517E}" type="presParOf" srcId="{9922E378-4CC6-4C18-A39E-A38941F1C2D6}" destId="{5454E0D6-964E-4946-8D85-561512C62B0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3ACDB-E301-46CA-9896-DE8BD5C3F0E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76F8351-1A60-4348-A3FE-B63A0CEBD088}">
      <dgm:prSet phldrT="[Texte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/>
            <a:t>Phase 1</a:t>
          </a:r>
          <a:endParaRPr lang="fr-FR" sz="1200" b="1" dirty="0"/>
        </a:p>
      </dgm:t>
    </dgm:pt>
    <dgm:pt modelId="{C06A21EE-1791-4A4E-BE3D-A6D8B13F5444}" type="parTrans" cxnId="{63A2BB31-7929-4D35-9A75-3931F0EABFA7}">
      <dgm:prSet/>
      <dgm:spPr/>
      <dgm:t>
        <a:bodyPr/>
        <a:lstStyle/>
        <a:p>
          <a:endParaRPr lang="fr-FR" sz="1400"/>
        </a:p>
      </dgm:t>
    </dgm:pt>
    <dgm:pt modelId="{A50A5140-620C-42C7-AD44-7E9E487768A1}" type="sibTrans" cxnId="{63A2BB31-7929-4D35-9A75-3931F0EABFA7}">
      <dgm:prSet/>
      <dgm:spPr/>
      <dgm:t>
        <a:bodyPr/>
        <a:lstStyle/>
        <a:p>
          <a:endParaRPr lang="fr-FR" sz="1400"/>
        </a:p>
      </dgm:t>
    </dgm:pt>
    <dgm:pt modelId="{15A3120C-8B73-45D2-9E7F-9AFAB34F965A}">
      <dgm:prSet custT="1"/>
      <dgm:spPr>
        <a:solidFill>
          <a:schemeClr val="tx2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Identify and evaluate the economic impacts of intergenerational solidarity </a:t>
          </a:r>
          <a:r>
            <a:rPr lang="en-US" sz="1400" b="1" dirty="0" err="1">
              <a:solidFill>
                <a:schemeClr val="bg1"/>
              </a:solidFill>
            </a:rPr>
            <a:t>homesharing</a:t>
          </a:r>
          <a:endParaRPr lang="en-US" sz="1400" b="1" dirty="0">
            <a:solidFill>
              <a:schemeClr val="bg1"/>
            </a:solidFill>
          </a:endParaRPr>
        </a:p>
      </dgm:t>
    </dgm:pt>
    <dgm:pt modelId="{2EDF9A3B-8C89-4961-85DD-A4CE7D3F5795}" type="parTrans" cxnId="{B5460466-289E-48C6-B721-171122A37588}">
      <dgm:prSet/>
      <dgm:spPr/>
      <dgm:t>
        <a:bodyPr/>
        <a:lstStyle/>
        <a:p>
          <a:endParaRPr lang="fr-FR" sz="1400"/>
        </a:p>
      </dgm:t>
    </dgm:pt>
    <dgm:pt modelId="{D39EB19E-E266-4191-B340-60B5FE358E71}" type="sibTrans" cxnId="{B5460466-289E-48C6-B721-171122A37588}">
      <dgm:prSet/>
      <dgm:spPr/>
      <dgm:t>
        <a:bodyPr/>
        <a:lstStyle/>
        <a:p>
          <a:endParaRPr lang="fr-FR" sz="1400"/>
        </a:p>
      </dgm:t>
    </dgm:pt>
    <dgm:pt modelId="{FD041197-CF20-4772-AD6A-8C0EB9CEDE20}">
      <dgm:prSet custT="1"/>
      <dgm:spPr/>
      <dgm:t>
        <a:bodyPr/>
        <a:lstStyle/>
        <a:p>
          <a:r>
            <a:rPr lang="en-US" sz="1200"/>
            <a:t>Phase 2</a:t>
          </a:r>
          <a:endParaRPr lang="en-US" sz="1200" dirty="0"/>
        </a:p>
      </dgm:t>
    </dgm:pt>
    <dgm:pt modelId="{131A165C-FB48-48B3-BB91-A02C0457B0DC}" type="parTrans" cxnId="{65A09560-A3D3-4DB0-9D91-4B42A9F73B24}">
      <dgm:prSet/>
      <dgm:spPr/>
      <dgm:t>
        <a:bodyPr/>
        <a:lstStyle/>
        <a:p>
          <a:endParaRPr lang="fr-FR" sz="1400"/>
        </a:p>
      </dgm:t>
    </dgm:pt>
    <dgm:pt modelId="{DC9AF30E-CC68-490B-8A63-03CAB1FCA65A}" type="sibTrans" cxnId="{65A09560-A3D3-4DB0-9D91-4B42A9F73B24}">
      <dgm:prSet/>
      <dgm:spPr/>
      <dgm:t>
        <a:bodyPr/>
        <a:lstStyle/>
        <a:p>
          <a:endParaRPr lang="fr-FR" sz="1400"/>
        </a:p>
      </dgm:t>
    </dgm:pt>
    <dgm:pt modelId="{DF54CF9B-8391-4D97-A608-C9A734FED5D3}">
      <dgm:prSet custT="1"/>
      <dgm:spPr/>
      <dgm:t>
        <a:bodyPr/>
        <a:lstStyle/>
        <a:p>
          <a:r>
            <a:rPr lang="en-US" sz="1400">
              <a:solidFill>
                <a:schemeClr val="accent1"/>
              </a:solidFill>
            </a:rPr>
            <a:t>Evaluate the potential supply and the potential demand</a:t>
          </a:r>
          <a:endParaRPr lang="en-US" sz="1400" dirty="0">
            <a:solidFill>
              <a:schemeClr val="accent1"/>
            </a:solidFill>
          </a:endParaRPr>
        </a:p>
      </dgm:t>
    </dgm:pt>
    <dgm:pt modelId="{0FFC5765-D809-425F-B0FC-0F7E41131F81}" type="parTrans" cxnId="{5E7D16B1-3D66-4348-8457-6E8009A12FE2}">
      <dgm:prSet/>
      <dgm:spPr/>
      <dgm:t>
        <a:bodyPr/>
        <a:lstStyle/>
        <a:p>
          <a:endParaRPr lang="fr-FR" sz="1400"/>
        </a:p>
      </dgm:t>
    </dgm:pt>
    <dgm:pt modelId="{AADF8C20-6A39-442A-885D-7C2526C55DA8}" type="sibTrans" cxnId="{5E7D16B1-3D66-4348-8457-6E8009A12FE2}">
      <dgm:prSet/>
      <dgm:spPr/>
      <dgm:t>
        <a:bodyPr/>
        <a:lstStyle/>
        <a:p>
          <a:endParaRPr lang="fr-FR" sz="1400"/>
        </a:p>
      </dgm:t>
    </dgm:pt>
    <dgm:pt modelId="{6CEAAF27-8D51-4E17-BBA9-A2783362EF22}">
      <dgm:prSet custT="1"/>
      <dgm:spPr/>
      <dgm:t>
        <a:bodyPr/>
        <a:lstStyle/>
        <a:p>
          <a:r>
            <a:rPr lang="en-US" sz="1200"/>
            <a:t>Phase 3</a:t>
          </a:r>
          <a:endParaRPr lang="en-US" sz="1200" dirty="0"/>
        </a:p>
      </dgm:t>
    </dgm:pt>
    <dgm:pt modelId="{CCD45F5B-9BC0-40B3-90B9-AC1EE0D3F0EF}" type="parTrans" cxnId="{7E885EEB-07B6-4E92-ABAB-E013F2620B24}">
      <dgm:prSet/>
      <dgm:spPr/>
      <dgm:t>
        <a:bodyPr/>
        <a:lstStyle/>
        <a:p>
          <a:endParaRPr lang="fr-FR" sz="1400"/>
        </a:p>
      </dgm:t>
    </dgm:pt>
    <dgm:pt modelId="{5F4F2C0E-2FD4-435F-A683-92D4DB2ABAFC}" type="sibTrans" cxnId="{7E885EEB-07B6-4E92-ABAB-E013F2620B24}">
      <dgm:prSet/>
      <dgm:spPr/>
      <dgm:t>
        <a:bodyPr/>
        <a:lstStyle/>
        <a:p>
          <a:endParaRPr lang="fr-FR" sz="1400"/>
        </a:p>
      </dgm:t>
    </dgm:pt>
    <dgm:pt modelId="{BEA08DBE-E7A4-4806-AD93-BECFF2A1785B}">
      <dgm:prSet custT="1"/>
      <dgm:spPr/>
      <dgm:t>
        <a:bodyPr/>
        <a:lstStyle/>
        <a:p>
          <a:r>
            <a:rPr lang="en-US" sz="1400">
              <a:solidFill>
                <a:schemeClr val="accent1"/>
              </a:solidFill>
            </a:rPr>
            <a:t>Describe precisely the current economic models and model them</a:t>
          </a:r>
          <a:endParaRPr lang="en-US" sz="1400" dirty="0">
            <a:solidFill>
              <a:schemeClr val="accent1"/>
            </a:solidFill>
          </a:endParaRPr>
        </a:p>
      </dgm:t>
    </dgm:pt>
    <dgm:pt modelId="{29AEE260-B9A4-432E-8C0A-A28FDB057093}" type="parTrans" cxnId="{2D957D12-D27E-4C9B-8D05-AEC3E7488521}">
      <dgm:prSet/>
      <dgm:spPr/>
      <dgm:t>
        <a:bodyPr/>
        <a:lstStyle/>
        <a:p>
          <a:endParaRPr lang="fr-FR" sz="1400"/>
        </a:p>
      </dgm:t>
    </dgm:pt>
    <dgm:pt modelId="{8EE25334-0C3F-4887-A5C9-403FE4E1839F}" type="sibTrans" cxnId="{2D957D12-D27E-4C9B-8D05-AEC3E7488521}">
      <dgm:prSet/>
      <dgm:spPr/>
      <dgm:t>
        <a:bodyPr/>
        <a:lstStyle/>
        <a:p>
          <a:endParaRPr lang="fr-FR" sz="1400"/>
        </a:p>
      </dgm:t>
    </dgm:pt>
    <dgm:pt modelId="{744E6E71-9598-459B-AA37-730D61A31B7B}">
      <dgm:prSet custT="1"/>
      <dgm:spPr/>
      <dgm:t>
        <a:bodyPr/>
        <a:lstStyle/>
        <a:p>
          <a:r>
            <a:rPr lang="en-US" sz="1200"/>
            <a:t>Phase 4</a:t>
          </a:r>
          <a:endParaRPr lang="en-US" sz="1200" dirty="0"/>
        </a:p>
      </dgm:t>
    </dgm:pt>
    <dgm:pt modelId="{9D2CF96B-2618-4EAC-BD79-FD1E8859A9DD}" type="parTrans" cxnId="{F2C0C428-E931-4108-ABE7-0C1D273A4AC1}">
      <dgm:prSet/>
      <dgm:spPr/>
      <dgm:t>
        <a:bodyPr/>
        <a:lstStyle/>
        <a:p>
          <a:endParaRPr lang="fr-FR" sz="1400"/>
        </a:p>
      </dgm:t>
    </dgm:pt>
    <dgm:pt modelId="{4DA0AADC-1DF3-4001-8A53-BA71652B562A}" type="sibTrans" cxnId="{F2C0C428-E931-4108-ABE7-0C1D273A4AC1}">
      <dgm:prSet/>
      <dgm:spPr/>
      <dgm:t>
        <a:bodyPr/>
        <a:lstStyle/>
        <a:p>
          <a:endParaRPr lang="fr-FR" sz="1400"/>
        </a:p>
      </dgm:t>
    </dgm:pt>
    <dgm:pt modelId="{F48A2212-802F-47A5-B9AF-1B4A07F2AC67}">
      <dgm:prSet custT="1"/>
      <dgm:spPr/>
      <dgm:t>
        <a:bodyPr/>
        <a:lstStyle/>
        <a:p>
          <a:r>
            <a:rPr lang="en-US" sz="1400" dirty="0">
              <a:solidFill>
                <a:schemeClr val="accent1"/>
              </a:solidFill>
            </a:rPr>
            <a:t>Propose financing scenarios for intergenerational solidarity </a:t>
          </a:r>
          <a:r>
            <a:rPr lang="en-US" sz="1400" dirty="0" err="1">
              <a:solidFill>
                <a:schemeClr val="accent1"/>
              </a:solidFill>
            </a:rPr>
            <a:t>homesharing</a:t>
          </a:r>
          <a:endParaRPr lang="fr-FR" sz="1400" dirty="0">
            <a:solidFill>
              <a:schemeClr val="accent1"/>
            </a:solidFill>
          </a:endParaRPr>
        </a:p>
      </dgm:t>
    </dgm:pt>
    <dgm:pt modelId="{9B060F41-E8AD-410D-B920-E3A58C3793F5}" type="parTrans" cxnId="{249664D9-B22B-446C-954D-6ED5983E6477}">
      <dgm:prSet/>
      <dgm:spPr/>
      <dgm:t>
        <a:bodyPr/>
        <a:lstStyle/>
        <a:p>
          <a:endParaRPr lang="fr-FR" sz="1400"/>
        </a:p>
      </dgm:t>
    </dgm:pt>
    <dgm:pt modelId="{EFA20160-1F88-4772-A1D2-4CF3BC4D372A}" type="sibTrans" cxnId="{249664D9-B22B-446C-954D-6ED5983E6477}">
      <dgm:prSet/>
      <dgm:spPr/>
      <dgm:t>
        <a:bodyPr/>
        <a:lstStyle/>
        <a:p>
          <a:endParaRPr lang="fr-FR" sz="1400"/>
        </a:p>
      </dgm:t>
    </dgm:pt>
    <dgm:pt modelId="{E1C3C1B6-F877-442C-813E-945C3EA19E10}" type="pres">
      <dgm:prSet presAssocID="{EF03ACDB-E301-46CA-9896-DE8BD5C3F0E5}" presName="linearFlow" presStyleCnt="0">
        <dgm:presLayoutVars>
          <dgm:dir/>
          <dgm:animLvl val="lvl"/>
          <dgm:resizeHandles val="exact"/>
        </dgm:presLayoutVars>
      </dgm:prSet>
      <dgm:spPr/>
    </dgm:pt>
    <dgm:pt modelId="{EA8BA7A3-E3FA-45D4-BE91-4870BF31D521}" type="pres">
      <dgm:prSet presAssocID="{C76F8351-1A60-4348-A3FE-B63A0CEBD088}" presName="composite" presStyleCnt="0"/>
      <dgm:spPr/>
    </dgm:pt>
    <dgm:pt modelId="{E628CD8E-60D3-4253-BB49-B0C0515D69AB}" type="pres">
      <dgm:prSet presAssocID="{C76F8351-1A60-4348-A3FE-B63A0CEBD08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8CB894E-C593-4F6B-8727-9EA47708C3D0}" type="pres">
      <dgm:prSet presAssocID="{C76F8351-1A60-4348-A3FE-B63A0CEBD088}" presName="descendantText" presStyleLbl="alignAcc1" presStyleIdx="0" presStyleCnt="4">
        <dgm:presLayoutVars>
          <dgm:bulletEnabled val="1"/>
        </dgm:presLayoutVars>
      </dgm:prSet>
      <dgm:spPr/>
    </dgm:pt>
    <dgm:pt modelId="{5F156B2A-030A-4D50-B1B0-56D99CE08C09}" type="pres">
      <dgm:prSet presAssocID="{A50A5140-620C-42C7-AD44-7E9E487768A1}" presName="sp" presStyleCnt="0"/>
      <dgm:spPr/>
    </dgm:pt>
    <dgm:pt modelId="{82864481-0A16-47E2-A1F5-F262DEBD53E8}" type="pres">
      <dgm:prSet presAssocID="{FD041197-CF20-4772-AD6A-8C0EB9CEDE20}" presName="composite" presStyleCnt="0"/>
      <dgm:spPr/>
    </dgm:pt>
    <dgm:pt modelId="{CD7C6A37-4CC3-4443-8B1E-A66B3A1C36E5}" type="pres">
      <dgm:prSet presAssocID="{FD041197-CF20-4772-AD6A-8C0EB9CEDE2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AB7B056-5060-436F-87D9-60230A9CABED}" type="pres">
      <dgm:prSet presAssocID="{FD041197-CF20-4772-AD6A-8C0EB9CEDE20}" presName="descendantText" presStyleLbl="alignAcc1" presStyleIdx="1" presStyleCnt="4">
        <dgm:presLayoutVars>
          <dgm:bulletEnabled val="1"/>
        </dgm:presLayoutVars>
      </dgm:prSet>
      <dgm:spPr/>
    </dgm:pt>
    <dgm:pt modelId="{6268D413-2FEA-48CA-ACF6-8303ABEFF1B2}" type="pres">
      <dgm:prSet presAssocID="{DC9AF30E-CC68-490B-8A63-03CAB1FCA65A}" presName="sp" presStyleCnt="0"/>
      <dgm:spPr/>
    </dgm:pt>
    <dgm:pt modelId="{2AC80DD0-446D-4246-8982-AEB34057113C}" type="pres">
      <dgm:prSet presAssocID="{6CEAAF27-8D51-4E17-BBA9-A2783362EF22}" presName="composite" presStyleCnt="0"/>
      <dgm:spPr/>
    </dgm:pt>
    <dgm:pt modelId="{42278349-ABB5-43F8-B1D8-DCEC099D7FB0}" type="pres">
      <dgm:prSet presAssocID="{6CEAAF27-8D51-4E17-BBA9-A2783362EF2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56FC782-530E-4C8D-9EE7-1646483CA834}" type="pres">
      <dgm:prSet presAssocID="{6CEAAF27-8D51-4E17-BBA9-A2783362EF22}" presName="descendantText" presStyleLbl="alignAcc1" presStyleIdx="2" presStyleCnt="4">
        <dgm:presLayoutVars>
          <dgm:bulletEnabled val="1"/>
        </dgm:presLayoutVars>
      </dgm:prSet>
      <dgm:spPr/>
    </dgm:pt>
    <dgm:pt modelId="{76654ECE-B8CE-4E06-9BB2-E08E8E3C38F0}" type="pres">
      <dgm:prSet presAssocID="{5F4F2C0E-2FD4-435F-A683-92D4DB2ABAFC}" presName="sp" presStyleCnt="0"/>
      <dgm:spPr/>
    </dgm:pt>
    <dgm:pt modelId="{A1874EA2-C9F2-4E24-9283-FE39747D28C1}" type="pres">
      <dgm:prSet presAssocID="{744E6E71-9598-459B-AA37-730D61A31B7B}" presName="composite" presStyleCnt="0"/>
      <dgm:spPr/>
    </dgm:pt>
    <dgm:pt modelId="{9C81BF82-C641-4816-96D0-228488F4D3A9}" type="pres">
      <dgm:prSet presAssocID="{744E6E71-9598-459B-AA37-730D61A31B7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59B873A-8E8B-4BA0-8251-B33ED4A6992C}" type="pres">
      <dgm:prSet presAssocID="{744E6E71-9598-459B-AA37-730D61A31B7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D957D12-D27E-4C9B-8D05-AEC3E7488521}" srcId="{6CEAAF27-8D51-4E17-BBA9-A2783362EF22}" destId="{BEA08DBE-E7A4-4806-AD93-BECFF2A1785B}" srcOrd="0" destOrd="0" parTransId="{29AEE260-B9A4-432E-8C0A-A28FDB057093}" sibTransId="{8EE25334-0C3F-4887-A5C9-403FE4E1839F}"/>
    <dgm:cxn modelId="{F2C0C428-E931-4108-ABE7-0C1D273A4AC1}" srcId="{EF03ACDB-E301-46CA-9896-DE8BD5C3F0E5}" destId="{744E6E71-9598-459B-AA37-730D61A31B7B}" srcOrd="3" destOrd="0" parTransId="{9D2CF96B-2618-4EAC-BD79-FD1E8859A9DD}" sibTransId="{4DA0AADC-1DF3-4001-8A53-BA71652B562A}"/>
    <dgm:cxn modelId="{63A2BB31-7929-4D35-9A75-3931F0EABFA7}" srcId="{EF03ACDB-E301-46CA-9896-DE8BD5C3F0E5}" destId="{C76F8351-1A60-4348-A3FE-B63A0CEBD088}" srcOrd="0" destOrd="0" parTransId="{C06A21EE-1791-4A4E-BE3D-A6D8B13F5444}" sibTransId="{A50A5140-620C-42C7-AD44-7E9E487768A1}"/>
    <dgm:cxn modelId="{7EBF625B-A8BF-4E53-9768-6D2A83842051}" type="presOf" srcId="{EF03ACDB-E301-46CA-9896-DE8BD5C3F0E5}" destId="{E1C3C1B6-F877-442C-813E-945C3EA19E10}" srcOrd="0" destOrd="0" presId="urn:microsoft.com/office/officeart/2005/8/layout/chevron2"/>
    <dgm:cxn modelId="{65A09560-A3D3-4DB0-9D91-4B42A9F73B24}" srcId="{EF03ACDB-E301-46CA-9896-DE8BD5C3F0E5}" destId="{FD041197-CF20-4772-AD6A-8C0EB9CEDE20}" srcOrd="1" destOrd="0" parTransId="{131A165C-FB48-48B3-BB91-A02C0457B0DC}" sibTransId="{DC9AF30E-CC68-490B-8A63-03CAB1FCA65A}"/>
    <dgm:cxn modelId="{25E50342-F21E-4040-98D0-E7AB4014950B}" type="presOf" srcId="{F48A2212-802F-47A5-B9AF-1B4A07F2AC67}" destId="{059B873A-8E8B-4BA0-8251-B33ED4A6992C}" srcOrd="0" destOrd="0" presId="urn:microsoft.com/office/officeart/2005/8/layout/chevron2"/>
    <dgm:cxn modelId="{1CC05643-2714-4E86-951B-B4A92AF1392F}" type="presOf" srcId="{6CEAAF27-8D51-4E17-BBA9-A2783362EF22}" destId="{42278349-ABB5-43F8-B1D8-DCEC099D7FB0}" srcOrd="0" destOrd="0" presId="urn:microsoft.com/office/officeart/2005/8/layout/chevron2"/>
    <dgm:cxn modelId="{B5460466-289E-48C6-B721-171122A37588}" srcId="{C76F8351-1A60-4348-A3FE-B63A0CEBD088}" destId="{15A3120C-8B73-45D2-9E7F-9AFAB34F965A}" srcOrd="0" destOrd="0" parTransId="{2EDF9A3B-8C89-4961-85DD-A4CE7D3F5795}" sibTransId="{D39EB19E-E266-4191-B340-60B5FE358E71}"/>
    <dgm:cxn modelId="{6DECFA4A-B81E-47A5-9CF5-B5AD42856284}" type="presOf" srcId="{C76F8351-1A60-4348-A3FE-B63A0CEBD088}" destId="{E628CD8E-60D3-4253-BB49-B0C0515D69AB}" srcOrd="0" destOrd="0" presId="urn:microsoft.com/office/officeart/2005/8/layout/chevron2"/>
    <dgm:cxn modelId="{64C4154B-C96E-4F56-8596-E6B0FBA6FB15}" type="presOf" srcId="{15A3120C-8B73-45D2-9E7F-9AFAB34F965A}" destId="{48CB894E-C593-4F6B-8727-9EA47708C3D0}" srcOrd="0" destOrd="0" presId="urn:microsoft.com/office/officeart/2005/8/layout/chevron2"/>
    <dgm:cxn modelId="{67C7706D-E416-4F2C-8288-D3FC55164718}" type="presOf" srcId="{BEA08DBE-E7A4-4806-AD93-BECFF2A1785B}" destId="{456FC782-530E-4C8D-9EE7-1646483CA834}" srcOrd="0" destOrd="0" presId="urn:microsoft.com/office/officeart/2005/8/layout/chevron2"/>
    <dgm:cxn modelId="{8C381B9B-9C7E-4137-AF62-D82BD0C45E65}" type="presOf" srcId="{DF54CF9B-8391-4D97-A608-C9A734FED5D3}" destId="{6AB7B056-5060-436F-87D9-60230A9CABED}" srcOrd="0" destOrd="0" presId="urn:microsoft.com/office/officeart/2005/8/layout/chevron2"/>
    <dgm:cxn modelId="{5B4E75AD-FF9C-4E45-93EC-A4BB7BFB97E4}" type="presOf" srcId="{744E6E71-9598-459B-AA37-730D61A31B7B}" destId="{9C81BF82-C641-4816-96D0-228488F4D3A9}" srcOrd="0" destOrd="0" presId="urn:microsoft.com/office/officeart/2005/8/layout/chevron2"/>
    <dgm:cxn modelId="{5E7D16B1-3D66-4348-8457-6E8009A12FE2}" srcId="{FD041197-CF20-4772-AD6A-8C0EB9CEDE20}" destId="{DF54CF9B-8391-4D97-A608-C9A734FED5D3}" srcOrd="0" destOrd="0" parTransId="{0FFC5765-D809-425F-B0FC-0F7E41131F81}" sibTransId="{AADF8C20-6A39-442A-885D-7C2526C55DA8}"/>
    <dgm:cxn modelId="{249664D9-B22B-446C-954D-6ED5983E6477}" srcId="{744E6E71-9598-459B-AA37-730D61A31B7B}" destId="{F48A2212-802F-47A5-B9AF-1B4A07F2AC67}" srcOrd="0" destOrd="0" parTransId="{9B060F41-E8AD-410D-B920-E3A58C3793F5}" sibTransId="{EFA20160-1F88-4772-A1D2-4CF3BC4D372A}"/>
    <dgm:cxn modelId="{FD8C46E4-8045-4219-A659-1D154B418287}" type="presOf" srcId="{FD041197-CF20-4772-AD6A-8C0EB9CEDE20}" destId="{CD7C6A37-4CC3-4443-8B1E-A66B3A1C36E5}" srcOrd="0" destOrd="0" presId="urn:microsoft.com/office/officeart/2005/8/layout/chevron2"/>
    <dgm:cxn modelId="{7E885EEB-07B6-4E92-ABAB-E013F2620B24}" srcId="{EF03ACDB-E301-46CA-9896-DE8BD5C3F0E5}" destId="{6CEAAF27-8D51-4E17-BBA9-A2783362EF22}" srcOrd="2" destOrd="0" parTransId="{CCD45F5B-9BC0-40B3-90B9-AC1EE0D3F0EF}" sibTransId="{5F4F2C0E-2FD4-435F-A683-92D4DB2ABAFC}"/>
    <dgm:cxn modelId="{1BBCEE8D-89DC-4D86-9E06-29A5801B0487}" type="presParOf" srcId="{E1C3C1B6-F877-442C-813E-945C3EA19E10}" destId="{EA8BA7A3-E3FA-45D4-BE91-4870BF31D521}" srcOrd="0" destOrd="0" presId="urn:microsoft.com/office/officeart/2005/8/layout/chevron2"/>
    <dgm:cxn modelId="{86075FDA-597E-4AB9-8957-E9597BE744CD}" type="presParOf" srcId="{EA8BA7A3-E3FA-45D4-BE91-4870BF31D521}" destId="{E628CD8E-60D3-4253-BB49-B0C0515D69AB}" srcOrd="0" destOrd="0" presId="urn:microsoft.com/office/officeart/2005/8/layout/chevron2"/>
    <dgm:cxn modelId="{34FBDEFC-AFBD-4B46-B7BD-8BCC147FA809}" type="presParOf" srcId="{EA8BA7A3-E3FA-45D4-BE91-4870BF31D521}" destId="{48CB894E-C593-4F6B-8727-9EA47708C3D0}" srcOrd="1" destOrd="0" presId="urn:microsoft.com/office/officeart/2005/8/layout/chevron2"/>
    <dgm:cxn modelId="{AF16E84B-F93D-4B22-814D-716AF78B7E7A}" type="presParOf" srcId="{E1C3C1B6-F877-442C-813E-945C3EA19E10}" destId="{5F156B2A-030A-4D50-B1B0-56D99CE08C09}" srcOrd="1" destOrd="0" presId="urn:microsoft.com/office/officeart/2005/8/layout/chevron2"/>
    <dgm:cxn modelId="{0D2FB9F1-4C12-4A52-86B1-131860B67921}" type="presParOf" srcId="{E1C3C1B6-F877-442C-813E-945C3EA19E10}" destId="{82864481-0A16-47E2-A1F5-F262DEBD53E8}" srcOrd="2" destOrd="0" presId="urn:microsoft.com/office/officeart/2005/8/layout/chevron2"/>
    <dgm:cxn modelId="{4AF06DE7-D2BB-47AA-A80F-A5AFBBFD084C}" type="presParOf" srcId="{82864481-0A16-47E2-A1F5-F262DEBD53E8}" destId="{CD7C6A37-4CC3-4443-8B1E-A66B3A1C36E5}" srcOrd="0" destOrd="0" presId="urn:microsoft.com/office/officeart/2005/8/layout/chevron2"/>
    <dgm:cxn modelId="{43FCD45F-51F0-4472-B2EF-1334E2D430A4}" type="presParOf" srcId="{82864481-0A16-47E2-A1F5-F262DEBD53E8}" destId="{6AB7B056-5060-436F-87D9-60230A9CABED}" srcOrd="1" destOrd="0" presId="urn:microsoft.com/office/officeart/2005/8/layout/chevron2"/>
    <dgm:cxn modelId="{70EB402F-6C76-49A8-8660-BFF53EAF164A}" type="presParOf" srcId="{E1C3C1B6-F877-442C-813E-945C3EA19E10}" destId="{6268D413-2FEA-48CA-ACF6-8303ABEFF1B2}" srcOrd="3" destOrd="0" presId="urn:microsoft.com/office/officeart/2005/8/layout/chevron2"/>
    <dgm:cxn modelId="{C0E29171-390F-4EF0-BE22-39698AF37BBD}" type="presParOf" srcId="{E1C3C1B6-F877-442C-813E-945C3EA19E10}" destId="{2AC80DD0-446D-4246-8982-AEB34057113C}" srcOrd="4" destOrd="0" presId="urn:microsoft.com/office/officeart/2005/8/layout/chevron2"/>
    <dgm:cxn modelId="{426C6849-E775-488A-9300-CB8FD90959B2}" type="presParOf" srcId="{2AC80DD0-446D-4246-8982-AEB34057113C}" destId="{42278349-ABB5-43F8-B1D8-DCEC099D7FB0}" srcOrd="0" destOrd="0" presId="urn:microsoft.com/office/officeart/2005/8/layout/chevron2"/>
    <dgm:cxn modelId="{2DB63736-01CA-4785-AC7C-745D487BCFFE}" type="presParOf" srcId="{2AC80DD0-446D-4246-8982-AEB34057113C}" destId="{456FC782-530E-4C8D-9EE7-1646483CA834}" srcOrd="1" destOrd="0" presId="urn:microsoft.com/office/officeart/2005/8/layout/chevron2"/>
    <dgm:cxn modelId="{5E4FD92D-FE01-4A14-AD88-4A1C31A6C388}" type="presParOf" srcId="{E1C3C1B6-F877-442C-813E-945C3EA19E10}" destId="{76654ECE-B8CE-4E06-9BB2-E08E8E3C38F0}" srcOrd="5" destOrd="0" presId="urn:microsoft.com/office/officeart/2005/8/layout/chevron2"/>
    <dgm:cxn modelId="{7B76C947-5C37-40F0-A453-9CF3C07BBAC0}" type="presParOf" srcId="{E1C3C1B6-F877-442C-813E-945C3EA19E10}" destId="{A1874EA2-C9F2-4E24-9283-FE39747D28C1}" srcOrd="6" destOrd="0" presId="urn:microsoft.com/office/officeart/2005/8/layout/chevron2"/>
    <dgm:cxn modelId="{CC4ACE08-F5F1-49B9-8ED4-467D6A1B816C}" type="presParOf" srcId="{A1874EA2-C9F2-4E24-9283-FE39747D28C1}" destId="{9C81BF82-C641-4816-96D0-228488F4D3A9}" srcOrd="0" destOrd="0" presId="urn:microsoft.com/office/officeart/2005/8/layout/chevron2"/>
    <dgm:cxn modelId="{474F8D30-E3B8-4220-A4C2-B3CDD319A138}" type="presParOf" srcId="{A1874EA2-C9F2-4E24-9283-FE39747D28C1}" destId="{059B873A-8E8B-4BA0-8251-B33ED4A699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53B30-3976-41A2-A16D-F3B5952BDF7B}">
      <dsp:nvSpPr>
        <dsp:cNvPr id="0" name=""/>
        <dsp:cNvSpPr/>
      </dsp:nvSpPr>
      <dsp:spPr>
        <a:xfrm>
          <a:off x="4321283" y="1392689"/>
          <a:ext cx="2141231" cy="2178733"/>
        </a:xfrm>
        <a:prstGeom prst="gear9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To help organisations promoting intergenerational </a:t>
          </a:r>
          <a:r>
            <a:rPr lang="fr-FR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solidarity</a:t>
          </a: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homesharing</a:t>
          </a: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 to structure and sustain their economic models</a:t>
          </a:r>
        </a:p>
      </dsp:txBody>
      <dsp:txXfrm>
        <a:off x="4751766" y="1900555"/>
        <a:ext cx="1280265" cy="1124733"/>
      </dsp:txXfrm>
    </dsp:sp>
    <dsp:sp modelId="{872441FC-0570-4377-8521-6B3D53EF0424}">
      <dsp:nvSpPr>
        <dsp:cNvPr id="0" name=""/>
        <dsp:cNvSpPr/>
      </dsp:nvSpPr>
      <dsp:spPr>
        <a:xfrm>
          <a:off x="2668980" y="1247812"/>
          <a:ext cx="1852844" cy="1886717"/>
        </a:xfrm>
        <a:prstGeom prst="gear6">
          <a:avLst/>
        </a:prstGeom>
        <a:solidFill>
          <a:schemeClr val="accent3">
            <a:shade val="50000"/>
            <a:hueOff val="134171"/>
            <a:satOff val="-5160"/>
            <a:lumOff val="27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Support funders to invest in a structured way</a:t>
          </a:r>
        </a:p>
      </dsp:txBody>
      <dsp:txXfrm>
        <a:off x="3135439" y="1722088"/>
        <a:ext cx="919926" cy="938165"/>
      </dsp:txXfrm>
    </dsp:sp>
    <dsp:sp modelId="{E2C56CA5-227A-4C58-AD6E-8AA7FADECA40}">
      <dsp:nvSpPr>
        <dsp:cNvPr id="0" name=""/>
        <dsp:cNvSpPr/>
      </dsp:nvSpPr>
      <dsp:spPr>
        <a:xfrm rot="20700000">
          <a:off x="3600093" y="132852"/>
          <a:ext cx="1462695" cy="1462695"/>
        </a:xfrm>
        <a:prstGeom prst="gear6">
          <a:avLst/>
        </a:prstGeom>
        <a:solidFill>
          <a:schemeClr val="accent3">
            <a:shade val="50000"/>
            <a:hueOff val="134171"/>
            <a:satOff val="-5160"/>
            <a:lumOff val="27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Clarify the economic impact of the scheme and model it </a:t>
          </a:r>
        </a:p>
      </dsp:txBody>
      <dsp:txXfrm rot="-20700000">
        <a:off x="3920905" y="453664"/>
        <a:ext cx="821071" cy="821071"/>
      </dsp:txXfrm>
    </dsp:sp>
    <dsp:sp modelId="{AC6EC284-7C25-45C7-81CB-722694EFA2A8}">
      <dsp:nvSpPr>
        <dsp:cNvPr id="0" name=""/>
        <dsp:cNvSpPr/>
      </dsp:nvSpPr>
      <dsp:spPr>
        <a:xfrm>
          <a:off x="4176597" y="1076433"/>
          <a:ext cx="2627428" cy="2627428"/>
        </a:xfrm>
        <a:prstGeom prst="circularArrow">
          <a:avLst>
            <a:gd name="adj1" fmla="val 4688"/>
            <a:gd name="adj2" fmla="val 299029"/>
            <a:gd name="adj3" fmla="val 2504173"/>
            <a:gd name="adj4" fmla="val 15887356"/>
            <a:gd name="adj5" fmla="val 546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E142C-12F9-4DDB-A464-2C261AB30FAD}">
      <dsp:nvSpPr>
        <dsp:cNvPr id="0" name=""/>
        <dsp:cNvSpPr/>
      </dsp:nvSpPr>
      <dsp:spPr>
        <a:xfrm rot="20651882">
          <a:off x="2334030" y="1226816"/>
          <a:ext cx="1908991" cy="19089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shade val="90000"/>
            <a:hueOff val="140178"/>
            <a:satOff val="-4829"/>
            <a:lumOff val="216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4E0D6-964E-4946-8D85-561512C62B0C}">
      <dsp:nvSpPr>
        <dsp:cNvPr id="0" name=""/>
        <dsp:cNvSpPr/>
      </dsp:nvSpPr>
      <dsp:spPr>
        <a:xfrm rot="745596">
          <a:off x="3261756" y="-185549"/>
          <a:ext cx="2058276" cy="205827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shade val="90000"/>
            <a:hueOff val="140178"/>
            <a:satOff val="-4829"/>
            <a:lumOff val="216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CD8E-60D3-4253-BB49-B0C0515D69AB}">
      <dsp:nvSpPr>
        <dsp:cNvPr id="0" name=""/>
        <dsp:cNvSpPr/>
      </dsp:nvSpPr>
      <dsp:spPr>
        <a:xfrm rot="5400000">
          <a:off x="-137573" y="138197"/>
          <a:ext cx="917158" cy="642010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Phase 1</a:t>
          </a:r>
          <a:endParaRPr lang="fr-FR" sz="1200" b="1" kern="1200" dirty="0"/>
        </a:p>
      </dsp:txBody>
      <dsp:txXfrm rot="-5400000">
        <a:off x="1" y="321628"/>
        <a:ext cx="642010" cy="275148"/>
      </dsp:txXfrm>
    </dsp:sp>
    <dsp:sp modelId="{48CB894E-C593-4F6B-8727-9EA47708C3D0}">
      <dsp:nvSpPr>
        <dsp:cNvPr id="0" name=""/>
        <dsp:cNvSpPr/>
      </dsp:nvSpPr>
      <dsp:spPr>
        <a:xfrm rot="5400000">
          <a:off x="3955166" y="-3312532"/>
          <a:ext cx="596152" cy="7222465"/>
        </a:xfrm>
        <a:prstGeom prst="round2Same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/>
              </a:solidFill>
            </a:rPr>
            <a:t>Identify and evaluate the economic impacts of intergenerational solidarity </a:t>
          </a:r>
          <a:r>
            <a:rPr lang="en-US" sz="1400" b="1" kern="1200" dirty="0" err="1">
              <a:solidFill>
                <a:schemeClr val="bg1"/>
              </a:solidFill>
            </a:rPr>
            <a:t>homesharing</a:t>
          </a:r>
          <a:endParaRPr lang="en-US" sz="1400" b="1" kern="1200" dirty="0">
            <a:solidFill>
              <a:schemeClr val="bg1"/>
            </a:solidFill>
          </a:endParaRPr>
        </a:p>
      </dsp:txBody>
      <dsp:txXfrm rot="-5400000">
        <a:off x="642010" y="29726"/>
        <a:ext cx="7193363" cy="537948"/>
      </dsp:txXfrm>
    </dsp:sp>
    <dsp:sp modelId="{CD7C6A37-4CC3-4443-8B1E-A66B3A1C36E5}">
      <dsp:nvSpPr>
        <dsp:cNvPr id="0" name=""/>
        <dsp:cNvSpPr/>
      </dsp:nvSpPr>
      <dsp:spPr>
        <a:xfrm rot="5400000">
          <a:off x="-137573" y="902341"/>
          <a:ext cx="917158" cy="64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Phase 2</a:t>
          </a:r>
          <a:endParaRPr lang="en-US" sz="1200" kern="1200" dirty="0"/>
        </a:p>
      </dsp:txBody>
      <dsp:txXfrm rot="-5400000">
        <a:off x="1" y="1085772"/>
        <a:ext cx="642010" cy="275148"/>
      </dsp:txXfrm>
    </dsp:sp>
    <dsp:sp modelId="{6AB7B056-5060-436F-87D9-60230A9CABED}">
      <dsp:nvSpPr>
        <dsp:cNvPr id="0" name=""/>
        <dsp:cNvSpPr/>
      </dsp:nvSpPr>
      <dsp:spPr>
        <a:xfrm rot="5400000">
          <a:off x="3955166" y="-2548388"/>
          <a:ext cx="596152" cy="7222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accent1"/>
              </a:solidFill>
            </a:rPr>
            <a:t>Evaluate the potential supply and the potential demand</a:t>
          </a:r>
          <a:endParaRPr lang="en-US" sz="1400" kern="1200" dirty="0">
            <a:solidFill>
              <a:schemeClr val="accent1"/>
            </a:solidFill>
          </a:endParaRPr>
        </a:p>
      </dsp:txBody>
      <dsp:txXfrm rot="-5400000">
        <a:off x="642010" y="793870"/>
        <a:ext cx="7193363" cy="537948"/>
      </dsp:txXfrm>
    </dsp:sp>
    <dsp:sp modelId="{42278349-ABB5-43F8-B1D8-DCEC099D7FB0}">
      <dsp:nvSpPr>
        <dsp:cNvPr id="0" name=""/>
        <dsp:cNvSpPr/>
      </dsp:nvSpPr>
      <dsp:spPr>
        <a:xfrm rot="5400000">
          <a:off x="-137573" y="1666485"/>
          <a:ext cx="917158" cy="64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Phase 3</a:t>
          </a:r>
          <a:endParaRPr lang="en-US" sz="1200" kern="1200" dirty="0"/>
        </a:p>
      </dsp:txBody>
      <dsp:txXfrm rot="-5400000">
        <a:off x="1" y="1849916"/>
        <a:ext cx="642010" cy="275148"/>
      </dsp:txXfrm>
    </dsp:sp>
    <dsp:sp modelId="{456FC782-530E-4C8D-9EE7-1646483CA834}">
      <dsp:nvSpPr>
        <dsp:cNvPr id="0" name=""/>
        <dsp:cNvSpPr/>
      </dsp:nvSpPr>
      <dsp:spPr>
        <a:xfrm rot="5400000">
          <a:off x="3955166" y="-1784244"/>
          <a:ext cx="596152" cy="7222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accent1"/>
              </a:solidFill>
            </a:rPr>
            <a:t>Describe precisely the current economic models and model them</a:t>
          </a:r>
          <a:endParaRPr lang="en-US" sz="1400" kern="1200" dirty="0">
            <a:solidFill>
              <a:schemeClr val="accent1"/>
            </a:solidFill>
          </a:endParaRPr>
        </a:p>
      </dsp:txBody>
      <dsp:txXfrm rot="-5400000">
        <a:off x="642010" y="1558014"/>
        <a:ext cx="7193363" cy="537948"/>
      </dsp:txXfrm>
    </dsp:sp>
    <dsp:sp modelId="{9C81BF82-C641-4816-96D0-228488F4D3A9}">
      <dsp:nvSpPr>
        <dsp:cNvPr id="0" name=""/>
        <dsp:cNvSpPr/>
      </dsp:nvSpPr>
      <dsp:spPr>
        <a:xfrm rot="5400000">
          <a:off x="-137573" y="2430629"/>
          <a:ext cx="917158" cy="64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Phase 4</a:t>
          </a:r>
          <a:endParaRPr lang="en-US" sz="1200" kern="1200" dirty="0"/>
        </a:p>
      </dsp:txBody>
      <dsp:txXfrm rot="-5400000">
        <a:off x="1" y="2614060"/>
        <a:ext cx="642010" cy="275148"/>
      </dsp:txXfrm>
    </dsp:sp>
    <dsp:sp modelId="{059B873A-8E8B-4BA0-8251-B33ED4A6992C}">
      <dsp:nvSpPr>
        <dsp:cNvPr id="0" name=""/>
        <dsp:cNvSpPr/>
      </dsp:nvSpPr>
      <dsp:spPr>
        <a:xfrm rot="5400000">
          <a:off x="3955166" y="-1020100"/>
          <a:ext cx="596152" cy="7222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/>
              </a:solidFill>
            </a:rPr>
            <a:t>Propose financing scenarios for intergenerational solidarity </a:t>
          </a:r>
          <a:r>
            <a:rPr lang="en-US" sz="1400" kern="1200" dirty="0" err="1">
              <a:solidFill>
                <a:schemeClr val="accent1"/>
              </a:solidFill>
            </a:rPr>
            <a:t>homesharing</a:t>
          </a:r>
          <a:endParaRPr lang="fr-FR" sz="1400" kern="1200" dirty="0">
            <a:solidFill>
              <a:schemeClr val="accent1"/>
            </a:solidFill>
          </a:endParaRPr>
        </a:p>
      </dsp:txBody>
      <dsp:txXfrm rot="-5400000">
        <a:off x="642010" y="2322158"/>
        <a:ext cx="7193363" cy="53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>
            <a:extLst>
              <a:ext uri="{FF2B5EF4-FFF2-40B4-BE49-F238E27FC236}">
                <a16:creationId xmlns:a16="http://schemas.microsoft.com/office/drawing/2014/main" id="{80F8E71C-654A-48F1-859F-2E15FE7A5858}"/>
              </a:ext>
            </a:extLst>
          </p:cNvPr>
          <p:cNvSpPr txBox="1"/>
          <p:nvPr userDrawn="1"/>
        </p:nvSpPr>
        <p:spPr>
          <a:xfrm>
            <a:off x="4459529" y="9579168"/>
            <a:ext cx="15117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>
                <a:solidFill>
                  <a:schemeClr val="accent1"/>
                </a:solidFill>
                <a:latin typeface="+mn-lt"/>
              </a:rPr>
              <a:t>LOREM IPSUM SIT AMEL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4472641D-9216-4E68-B0D5-B861B87483D0}"/>
              </a:ext>
            </a:extLst>
          </p:cNvPr>
          <p:cNvSpPr txBox="1"/>
          <p:nvPr userDrawn="1"/>
        </p:nvSpPr>
        <p:spPr>
          <a:xfrm>
            <a:off x="6068319" y="9579168"/>
            <a:ext cx="2055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800" b="0" spc="30" baseline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E2724CC-5111-476D-8B10-2FC83FF039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33076" y="9568811"/>
            <a:ext cx="140278" cy="15359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7FEF55-B8EE-4EE9-BD25-5E10FA736CE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0879" y="9568811"/>
            <a:ext cx="140278" cy="15359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BEC62AD-597B-4B23-9C0B-113687E0C4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102564" y="9368126"/>
            <a:ext cx="1427355" cy="3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18F5F-26EB-4E37-978F-1657A1554B8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42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50 % to 60% </a:t>
            </a:r>
            <a:r>
              <a:rPr lang="fr-FR" dirty="0" err="1"/>
              <a:t>is</a:t>
            </a:r>
            <a:r>
              <a:rPr lang="fr-FR" dirty="0"/>
              <a:t> public or 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grant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18F5F-26EB-4E37-978F-1657A1554B8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79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disability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18F5F-26EB-4E37-978F-1657A1554B8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03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5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482045"/>
      </p:ext>
    </p:extLst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Blank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183CD25-BBC0-4477-B2EE-D0EDC89DB3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920" y="1759120"/>
            <a:ext cx="6070600" cy="13747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800" b="1" i="1">
                <a:solidFill>
                  <a:schemeClr val="bg1"/>
                </a:solidFill>
                <a:latin typeface="+mj-lt"/>
              </a:defRPr>
            </a:lvl1pPr>
            <a:lvl2pPr>
              <a:defRPr sz="4400" b="1" i="1">
                <a:solidFill>
                  <a:schemeClr val="bg1"/>
                </a:solidFill>
                <a:latin typeface="+mj-lt"/>
              </a:defRPr>
            </a:lvl2pPr>
            <a:lvl3pPr>
              <a:defRPr sz="36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2. Titre de chapitre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372673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Blank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D3C15401-33EA-4741-B70F-D795D580A105}"/>
              </a:ext>
            </a:extLst>
          </p:cNvPr>
          <p:cNvCxnSpPr>
            <a:cxnSpLocks/>
          </p:cNvCxnSpPr>
          <p:nvPr userDrawn="1"/>
        </p:nvCxnSpPr>
        <p:spPr>
          <a:xfrm>
            <a:off x="870309" y="1893031"/>
            <a:ext cx="0" cy="105277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787BE152-9FB3-4269-8825-452DE1BD2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920" y="1759120"/>
            <a:ext cx="6070600" cy="13747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800" b="1" i="1">
                <a:solidFill>
                  <a:schemeClr val="bg1"/>
                </a:solidFill>
                <a:latin typeface="+mj-lt"/>
              </a:defRPr>
            </a:lvl1pPr>
            <a:lvl2pPr>
              <a:defRPr sz="4400" b="1" i="1">
                <a:solidFill>
                  <a:schemeClr val="bg1"/>
                </a:solidFill>
                <a:latin typeface="+mj-lt"/>
              </a:defRPr>
            </a:lvl2pPr>
            <a:lvl3pPr>
              <a:defRPr sz="36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2. Titre de chapitre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88587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C3ECED-A13D-408B-8BD3-E88694BA1D7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4131AA1-E224-4F58-9671-CE04DADD33B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9C2B7B-8F56-4357-96C8-A30A82391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7CFD048-2232-4EE2-A834-CE40AFE58D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3398" y="1309991"/>
            <a:ext cx="3821113" cy="3112852"/>
          </a:xfrm>
          <a:prstGeom prst="roundRect">
            <a:avLst>
              <a:gd name="adj" fmla="val 1064"/>
            </a:avLst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4BC013BC-1D37-4158-8C74-BD03CEC8A3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2" y="1392913"/>
            <a:ext cx="3821114" cy="300746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D5C17B-3D36-4594-A730-F6F7D21C539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8910E13-F506-455F-805F-8980AD25B6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10D5EF0-55CC-4B26-8B2A-05D758411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C38F8623-A0B1-4DC3-9CA5-C6BD936882AF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5">
            <a:extLst>
              <a:ext uri="{FF2B5EF4-FFF2-40B4-BE49-F238E27FC236}">
                <a16:creationId xmlns:a16="http://schemas.microsoft.com/office/drawing/2014/main" id="{622EE311-31D4-4C5F-BC98-E5288EF2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BD60D9DB-53FD-445F-BA44-A7FBFEFCFE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873278" y="4632854"/>
            <a:ext cx="4088607" cy="23874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2122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Mini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C3ECED-A13D-408B-8BD3-E88694BA1D7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4131AA1-E224-4F58-9671-CE04DADD33B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9C2B7B-8F56-4357-96C8-A30A82391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7CFD048-2232-4EE2-A834-CE40AFE58D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06" y="1309991"/>
            <a:ext cx="8018606" cy="3090384"/>
          </a:xfrm>
          <a:prstGeom prst="roundRect">
            <a:avLst>
              <a:gd name="adj" fmla="val 1064"/>
            </a:avLst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B0B392-7A0D-420C-90E4-6CA7C17921E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53FD846-8450-4403-A634-3792F7C39C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1E7F137-0E07-423C-BE18-B575A189D6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03D2CD4E-515A-4DD4-ADB5-EE093A1FE65C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5">
            <a:extLst>
              <a:ext uri="{FF2B5EF4-FFF2-40B4-BE49-F238E27FC236}">
                <a16:creationId xmlns:a16="http://schemas.microsoft.com/office/drawing/2014/main" id="{31DB6F54-8DB0-4F2C-93DC-BB8DF62F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94670F28-A7E8-4B7D-89AF-0D5FFDD7511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873278" y="4632854"/>
            <a:ext cx="4088607" cy="23874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8763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93725" y="1543050"/>
            <a:ext cx="7953375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6F3679-6206-4C00-8DB9-EBAC291AAB2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9DCD1B6-1E6E-46F5-8617-57146F4DF86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10237EAD-EF8B-4FE1-9188-BA25B2A73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79327A-6446-40AF-9ED4-128D238BE4A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AE82BD-E76E-4D66-8520-2296347CCD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E9A057-7029-4BBF-822B-FADEEE7F5A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E255243-E0FA-4B7C-82D0-A4BA1622C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E585616B-2179-4B21-8CAE-966AC6981B23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5">
            <a:extLst>
              <a:ext uri="{FF2B5EF4-FFF2-40B4-BE49-F238E27FC236}">
                <a16:creationId xmlns:a16="http://schemas.microsoft.com/office/drawing/2014/main" id="{C0F4F95D-2E7D-4385-9F09-A1C70107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6087161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, Mission &amp; 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543050"/>
            <a:ext cx="3152716" cy="2743200"/>
          </a:xfrm>
          <a:custGeom>
            <a:avLst/>
            <a:gdLst>
              <a:gd name="connsiteX0" fmla="*/ 0 w 9516533"/>
              <a:gd name="connsiteY0" fmla="*/ 0 h 8280400"/>
              <a:gd name="connsiteX1" fmla="*/ 5376333 w 9516533"/>
              <a:gd name="connsiteY1" fmla="*/ 0 h 8280400"/>
              <a:gd name="connsiteX2" fmla="*/ 9516533 w 9516533"/>
              <a:gd name="connsiteY2" fmla="*/ 4140200 h 8280400"/>
              <a:gd name="connsiteX3" fmla="*/ 5376333 w 9516533"/>
              <a:gd name="connsiteY3" fmla="*/ 8280400 h 8280400"/>
              <a:gd name="connsiteX4" fmla="*/ 0 w 9516533"/>
              <a:gd name="connsiteY4" fmla="*/ 8280400 h 8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6533" h="8280400">
                <a:moveTo>
                  <a:pt x="0" y="0"/>
                </a:moveTo>
                <a:lnTo>
                  <a:pt x="5376333" y="0"/>
                </a:lnTo>
                <a:cubicBezTo>
                  <a:pt x="7662902" y="0"/>
                  <a:pt x="9516533" y="1853631"/>
                  <a:pt x="9516533" y="4140200"/>
                </a:cubicBezTo>
                <a:cubicBezTo>
                  <a:pt x="9516533" y="6426769"/>
                  <a:pt x="7662902" y="8280400"/>
                  <a:pt x="5376333" y="8280400"/>
                </a:cubicBezTo>
                <a:lnTo>
                  <a:pt x="0" y="8280400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217AF8-B5F4-44CF-B7A0-4E390CD1031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C62D72A-3D80-4181-AA54-F0ED93EF2E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81AAA12-4920-4FFD-B42D-2D6F55AA6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3A8211-114B-4C4D-B7AA-4A941A6BF18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6AB657-D353-4791-8206-56735761BE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AA3817-1DB7-4D9E-8D5D-E6BDBB96E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0FC4E42-6F0E-4E0B-A2D5-D71FB73BA5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E2DE7735-CACB-490F-9BE5-0735659C4833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41BBF26-D06D-4597-85FE-8D605D4C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19561152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6213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C5CA23-76F0-4EF1-AC85-5FA993546B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FFCE328-D0D9-45BD-A680-CDC1A024A6C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4D292E-8972-42F5-993D-84D05CFD8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3273983-C1E4-48A3-B991-C18AF47D6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9419" y="1392913"/>
            <a:ext cx="3821114" cy="300746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46D8AF-B32B-48F9-99B5-F07C0F623F6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DBA8A2-FB31-4B34-9EC2-2756E0138ED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F9F58A-037B-4B70-90CC-13E04C1D4D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ADE49C4-9CF4-4674-A82D-846BBA4D9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426" y="829277"/>
            <a:ext cx="4266233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C14FDB1E-6363-48E2-B5E6-3B131486F916}"/>
              </a:ext>
            </a:extLst>
          </p:cNvPr>
          <p:cNvCxnSpPr>
            <a:cxnSpLocks/>
          </p:cNvCxnSpPr>
          <p:nvPr userDrawn="1"/>
        </p:nvCxnSpPr>
        <p:spPr>
          <a:xfrm>
            <a:off x="4572000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5">
            <a:extLst>
              <a:ext uri="{FF2B5EF4-FFF2-40B4-BE49-F238E27FC236}">
                <a16:creationId xmlns:a16="http://schemas.microsoft.com/office/drawing/2014/main" id="{BE678BFF-23EC-4C8F-87F4-E8140306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765" y="464396"/>
            <a:ext cx="4266238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1580016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61D3EAE9-7D6A-4267-A6DA-96ACCB437FAF}"/>
              </a:ext>
            </a:extLst>
          </p:cNvPr>
          <p:cNvCxnSpPr>
            <a:cxnSpLocks/>
          </p:cNvCxnSpPr>
          <p:nvPr userDrawn="1"/>
        </p:nvCxnSpPr>
        <p:spPr>
          <a:xfrm>
            <a:off x="5165183" y="575841"/>
            <a:ext cx="1" cy="733774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9BD48A-D8C6-414B-872E-02F88C0120D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A08DC4A-7939-47BE-AB8E-ED06AC6BFF7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9D9887E-C8DD-478B-A939-61FC6FCE1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D006972A-E51F-4D66-A4C8-9B3F56E7B8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3480" y="1562911"/>
            <a:ext cx="3821114" cy="2837464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D1C1E7-39CC-4892-BB95-3F84093AA16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58F956-C159-42C3-B073-C20E8860B1D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028549-4985-489F-91B7-79A22CFCB9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04C83D-9237-4487-94CC-1DF99C636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43004" y="1168356"/>
            <a:ext cx="3542170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B9BB6806-9B87-43B1-BD07-890F69BC0BCC}"/>
              </a:ext>
            </a:extLst>
          </p:cNvPr>
          <p:cNvCxnSpPr>
            <a:cxnSpLocks/>
          </p:cNvCxnSpPr>
          <p:nvPr userDrawn="1"/>
        </p:nvCxnSpPr>
        <p:spPr>
          <a:xfrm>
            <a:off x="5165184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5">
            <a:extLst>
              <a:ext uri="{FF2B5EF4-FFF2-40B4-BE49-F238E27FC236}">
                <a16:creationId xmlns:a16="http://schemas.microsoft.com/office/drawing/2014/main" id="{B571A8E3-17B5-455F-87C9-FE0D2314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339" y="464395"/>
            <a:ext cx="3538834" cy="7039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1027078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0" orient="horz" pos="972" userDrawn="1">
          <p15:clr>
            <a:srgbClr val="FBAE40"/>
          </p15:clr>
        </p15:guide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3C6EBC53-6B57-446D-BF3B-F6B44DD34B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188845-3F6A-474A-A1C1-D65D111108D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A6F5E51-E577-4BD1-9A4C-1270F524142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512277B-3FB5-42FB-A084-ED2DE95C4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2EAC214F-FBCB-416C-8751-6BAFED35CF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2" y="1456099"/>
            <a:ext cx="3549849" cy="300746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B5EAF0-8AAD-4D10-B3A7-21C332082C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3FD644-6641-41EB-899A-635AEDF6A5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8CD13C54-D2EC-43E1-811A-BA5993713DFC}"/>
              </a:ext>
            </a:extLst>
          </p:cNvPr>
          <p:cNvCxnSpPr>
            <a:cxnSpLocks/>
          </p:cNvCxnSpPr>
          <p:nvPr userDrawn="1"/>
        </p:nvCxnSpPr>
        <p:spPr>
          <a:xfrm>
            <a:off x="584202" y="575841"/>
            <a:ext cx="1" cy="733774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B466A53-3FEE-4844-8FE9-0291CF1A2C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023" y="1168356"/>
            <a:ext cx="3471951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21" name="Straight Connector 4">
            <a:extLst>
              <a:ext uri="{FF2B5EF4-FFF2-40B4-BE49-F238E27FC236}">
                <a16:creationId xmlns:a16="http://schemas.microsoft.com/office/drawing/2014/main" id="{CDA6707C-6A6D-48F7-A5E1-64F8101B7DE8}"/>
              </a:ext>
            </a:extLst>
          </p:cNvPr>
          <p:cNvCxnSpPr>
            <a:cxnSpLocks/>
          </p:cNvCxnSpPr>
          <p:nvPr userDrawn="1"/>
        </p:nvCxnSpPr>
        <p:spPr>
          <a:xfrm>
            <a:off x="584203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5">
            <a:extLst>
              <a:ext uri="{FF2B5EF4-FFF2-40B4-BE49-F238E27FC236}">
                <a16:creationId xmlns:a16="http://schemas.microsoft.com/office/drawing/2014/main" id="{AD080E6F-9230-49DC-8957-6E6DE9F0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58" y="464395"/>
            <a:ext cx="3468681" cy="7039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13748865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4" y="1543050"/>
            <a:ext cx="3821113" cy="2743200"/>
          </a:xfrm>
          <a:prstGeom prst="roundRect">
            <a:avLst>
              <a:gd name="adj" fmla="val 1537"/>
            </a:avLst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oundRect">
            <a:avLst>
              <a:gd name="adj" fmla="val 1064"/>
            </a:avLst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A9A46A-C82E-4421-87EB-62A7193B8A8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9CA94E-F841-40BC-A13C-2DE6BE7511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7066414-93F9-4AF8-9589-4AB8A552C5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060D88-528F-4EDC-ADD2-D2F4DC2E8BC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659310-7CA1-4CAD-A558-BDD6517DE5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1763E363-EC0B-4142-B2B3-8850520567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26" name="Straight Connector 4">
            <a:extLst>
              <a:ext uri="{FF2B5EF4-FFF2-40B4-BE49-F238E27FC236}">
                <a16:creationId xmlns:a16="http://schemas.microsoft.com/office/drawing/2014/main" id="{5ED511F9-F37C-428D-8F6C-748FD3A2BFBF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re 5">
            <a:extLst>
              <a:ext uri="{FF2B5EF4-FFF2-40B4-BE49-F238E27FC236}">
                <a16:creationId xmlns:a16="http://schemas.microsoft.com/office/drawing/2014/main" id="{1084CE8A-DF0E-4DA4-94F3-E45281DC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A25639C9-39E4-4156-A3D7-971F168126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873278" y="4632854"/>
            <a:ext cx="4088607" cy="23874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58140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8088577" y="476175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800" b="0" spc="30" baseline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id="{CC742713-E0E3-472E-B52F-DE2380F784C2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12E49709-763D-4FC0-B5F4-969108202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1" y="1392913"/>
            <a:ext cx="7950309" cy="2875875"/>
          </a:xfrm>
          <a:prstGeom prst="rect">
            <a:avLst/>
          </a:prstGeom>
        </p:spPr>
        <p:txBody>
          <a:bodyPr numCol="2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  <a:lvl6pPr marL="806450" indent="-176213">
              <a:buFont typeface="Wingdings" panose="05000000000000000000" pitchFamily="2" charset="2"/>
              <a:buChar char="ü"/>
              <a:defRPr sz="800">
                <a:solidFill>
                  <a:schemeClr val="accent1"/>
                </a:solidFill>
              </a:defRPr>
            </a:lvl6pPr>
          </a:lstStyle>
          <a:p>
            <a:pPr lvl="0"/>
            <a:r>
              <a:rPr lang="fr-FR" dirty="0"/>
              <a:t>Premier niveau (intro)Cliquez pour modifier les styles du texte du masque</a:t>
            </a:r>
          </a:p>
          <a:p>
            <a:pPr lvl="1"/>
            <a:r>
              <a:rPr lang="fr-FR" dirty="0"/>
              <a:t>DEUXIÈME NIVEAU (sous-titre</a:t>
            </a:r>
          </a:p>
          <a:p>
            <a:pPr lvl="2"/>
            <a:r>
              <a:rPr lang="fr-FR" dirty="0"/>
              <a:t>Troisième niveau (texte courant)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 Sixième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BCD016-84C5-4E8C-9709-088822B8ED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873278" y="4632854"/>
            <a:ext cx="4088607" cy="23874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06904B-487A-4023-AD0A-27BCEC85A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159ABD-92CB-4C23-B07E-D4520B656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BE07C997-E1BB-40D9-BAED-EB8942F2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487888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05293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13188" cy="2743200"/>
          </a:xfrm>
          <a:prstGeom prst="roundRect">
            <a:avLst>
              <a:gd name="adj" fmla="val 2475"/>
            </a:avLst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9222E8-8D36-4E6A-98CF-15407650D34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7E05CE-72EE-4A43-A205-E51E4538C0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03FFCD7-57FF-4409-A1CA-E86A88BF6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4E6AAEA6-8F2F-47E2-B635-3C60427B85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07524" y="1543050"/>
            <a:ext cx="2513188" cy="2743200"/>
          </a:xfrm>
          <a:prstGeom prst="roundRect">
            <a:avLst>
              <a:gd name="adj" fmla="val 2475"/>
            </a:avLst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FBA855D-6826-492A-93BB-4A1C622E8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21323" y="1543050"/>
            <a:ext cx="2513188" cy="2743200"/>
          </a:xfrm>
          <a:prstGeom prst="roundRect">
            <a:avLst>
              <a:gd name="adj" fmla="val 2475"/>
            </a:avLst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8C3A66-1526-48DA-A886-E23D0D35807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7C365D-7F18-4FCE-AD80-2CEDD70EE5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F8CFED-BEE8-453C-A8CE-3D8D3109D6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C48E7E6-0373-4810-BF4C-24EF5ECA3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8DEC042F-E14B-4D5E-9ACD-2F9E9DA5404B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5">
            <a:extLst>
              <a:ext uri="{FF2B5EF4-FFF2-40B4-BE49-F238E27FC236}">
                <a16:creationId xmlns:a16="http://schemas.microsoft.com/office/drawing/2014/main" id="{74BB0C9A-42B8-4388-AFC4-01325C3E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09182769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6264E6-1753-486F-822C-770E06194F8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6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50BAF0-8F2F-4596-A490-8AF9D38A2FD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3DFC6ED-69DA-4440-8BD2-71DCD1136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755270-A58F-4747-8BA0-5E33BE3757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2C50F4-AEF4-4F2B-8106-15BEE43F01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DCCBAF-0F5C-4993-9668-E95C5FD8971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D8A1E1B-0F0B-4E6D-8377-97226430E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C7EC6006-E2C2-404F-B33F-278776337673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5">
            <a:extLst>
              <a:ext uri="{FF2B5EF4-FFF2-40B4-BE49-F238E27FC236}">
                <a16:creationId xmlns:a16="http://schemas.microsoft.com/office/drawing/2014/main" id="{9FC33CBF-2EF2-4A67-88B5-0D5E701F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1525903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4102DB-882D-444C-AC05-5DF3352CCF8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2D549C-4DBC-42BB-9B35-029D4E073E5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4B84AE76-87CF-4F7A-81B2-657C293F5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83A32-8A8B-409B-8447-2935528410A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F367DC-07B4-4066-8BDD-319361E3B38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1EB99E-0CF0-423A-82FF-DB5A0E8127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E57FE22-CB95-4DCE-839B-0351634DA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82B464CC-0A53-4C8C-8C88-FE05F120A621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5">
            <a:extLst>
              <a:ext uri="{FF2B5EF4-FFF2-40B4-BE49-F238E27FC236}">
                <a16:creationId xmlns:a16="http://schemas.microsoft.com/office/drawing/2014/main" id="{F25D3D50-FB39-4FD2-A45E-1E6E4499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29378869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08125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88464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9975526-ACFB-4043-A160-73BA7CA715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2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EC21298-C858-47B3-A489-E24E92BB6E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83C9320-4AC0-4D88-94AC-8DE70BCC3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401617-A99E-48C2-8EA6-3A1391AF010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156027-F0C5-4A18-9950-F0B11C8A337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A7659C-42CD-4FDC-8A5E-2262AA48C5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7216A85-CC35-48B2-B916-3606CF987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FC50C341-FF3E-475B-9DC7-31753EC7E8E1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5">
            <a:extLst>
              <a:ext uri="{FF2B5EF4-FFF2-40B4-BE49-F238E27FC236}">
                <a16:creationId xmlns:a16="http://schemas.microsoft.com/office/drawing/2014/main" id="{765A001E-4F31-4F10-9824-40F923D3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01969895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raie&#10;&#10;Description générée automatiquement">
            <a:extLst>
              <a:ext uri="{FF2B5EF4-FFF2-40B4-BE49-F238E27FC236}">
                <a16:creationId xmlns:a16="http://schemas.microsoft.com/office/drawing/2014/main" id="{576B1D7E-A51E-4137-857D-C3694A329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12" y="2767875"/>
            <a:ext cx="7695158" cy="5143500"/>
          </a:xfrm>
          <a:prstGeom prst="rect">
            <a:avLst/>
          </a:prstGeom>
        </p:spPr>
      </p:pic>
      <p:pic>
        <p:nvPicPr>
          <p:cNvPr id="9" name="Image 8" descr="Une image contenant raie&#10;&#10;Description générée automatiquement">
            <a:extLst>
              <a:ext uri="{FF2B5EF4-FFF2-40B4-BE49-F238E27FC236}">
                <a16:creationId xmlns:a16="http://schemas.microsoft.com/office/drawing/2014/main" id="{CD3E033C-B7D1-4D72-99A8-40F993E92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068" y="2345840"/>
            <a:ext cx="7695158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5" y="1134684"/>
            <a:ext cx="2415741" cy="3528796"/>
          </a:xfrm>
          <a:prstGeom prst="rect">
            <a:avLst/>
          </a:prstGeom>
        </p:spPr>
      </p:pic>
      <p:sp>
        <p:nvSpPr>
          <p:cNvPr id="4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20840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77" y="1134684"/>
            <a:ext cx="2415741" cy="3528796"/>
          </a:xfrm>
          <a:prstGeom prst="rect">
            <a:avLst/>
          </a:prstGeom>
        </p:spPr>
      </p:pic>
      <p:sp>
        <p:nvSpPr>
          <p:cNvPr id="15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5022182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-7895" r="-3189" b="7895"/>
          <a:stretch/>
        </p:blipFill>
        <p:spPr>
          <a:xfrm>
            <a:off x="6665580" y="1160539"/>
            <a:ext cx="2415741" cy="3528796"/>
          </a:xfrm>
          <a:prstGeom prst="rect">
            <a:avLst/>
          </a:prstGeom>
        </p:spPr>
      </p:pic>
      <p:sp>
        <p:nvSpPr>
          <p:cNvPr id="1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172853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06" y="1439120"/>
            <a:ext cx="2415741" cy="3528796"/>
          </a:xfrm>
          <a:prstGeom prst="rect">
            <a:avLst/>
          </a:prstGeom>
        </p:spPr>
      </p:pic>
      <p:sp>
        <p:nvSpPr>
          <p:cNvPr id="19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871511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E60B7E-AE6B-4CDF-A7CB-FE47063C493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0407E7-DBA0-41B3-8766-C69819BD75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2DB916-F4A3-4C02-A01C-764E4AD453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1" y="4437143"/>
            <a:ext cx="1474632" cy="686901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BABF4F-B069-425C-A0EA-4466F5F85165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41FD3D-046A-4ECE-B0D8-239B3B67B73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b="1" spc="30"/>
              <a:t>Economic potential of ISH</a:t>
            </a:r>
            <a:endParaRPr lang="en-US" b="1" spc="3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5247586-B222-4AA3-A1F0-9E1148430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E23A0994-8A08-4DB7-B0ED-5F4B9D6A4C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28" name="Straight Connector 4">
            <a:extLst>
              <a:ext uri="{FF2B5EF4-FFF2-40B4-BE49-F238E27FC236}">
                <a16:creationId xmlns:a16="http://schemas.microsoft.com/office/drawing/2014/main" id="{FAC006D9-9B44-4BF8-8BFA-0539F332227E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re 5">
            <a:extLst>
              <a:ext uri="{FF2B5EF4-FFF2-40B4-BE49-F238E27FC236}">
                <a16:creationId xmlns:a16="http://schemas.microsoft.com/office/drawing/2014/main" id="{F576EAAC-B559-4399-AAA8-0FAA3264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5065743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934" userDrawn="1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raie&#10;&#10;Description générée automatiquement">
            <a:extLst>
              <a:ext uri="{FF2B5EF4-FFF2-40B4-BE49-F238E27FC236}">
                <a16:creationId xmlns:a16="http://schemas.microsoft.com/office/drawing/2014/main" id="{0BDD1D6C-F47E-489A-83E1-14A6B18E1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2597605"/>
            <a:ext cx="7695158" cy="5143500"/>
          </a:xfrm>
          <a:prstGeom prst="rect">
            <a:avLst/>
          </a:prstGeom>
        </p:spPr>
      </p:pic>
      <p:pic>
        <p:nvPicPr>
          <p:cNvPr id="6" name="Image 5" descr="Une image contenant raie&#10;&#10;Description générée automatiquement">
            <a:extLst>
              <a:ext uri="{FF2B5EF4-FFF2-40B4-BE49-F238E27FC236}">
                <a16:creationId xmlns:a16="http://schemas.microsoft.com/office/drawing/2014/main" id="{481BEF02-9747-4CF1-9BB6-7C0313DF1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177" y="2103009"/>
            <a:ext cx="7695158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5" y="1134684"/>
            <a:ext cx="2415741" cy="3528796"/>
          </a:xfrm>
          <a:prstGeom prst="rect">
            <a:avLst/>
          </a:prstGeom>
        </p:spPr>
      </p:pic>
      <p:sp>
        <p:nvSpPr>
          <p:cNvPr id="4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20840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77" y="1134684"/>
            <a:ext cx="2415741" cy="3528796"/>
          </a:xfrm>
          <a:prstGeom prst="rect">
            <a:avLst/>
          </a:prstGeom>
        </p:spPr>
      </p:pic>
      <p:sp>
        <p:nvSpPr>
          <p:cNvPr id="15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5022182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-7895" r="-3189" b="7895"/>
          <a:stretch/>
        </p:blipFill>
        <p:spPr>
          <a:xfrm>
            <a:off x="6665580" y="1160539"/>
            <a:ext cx="2415741" cy="3528796"/>
          </a:xfrm>
          <a:prstGeom prst="rect">
            <a:avLst/>
          </a:prstGeom>
        </p:spPr>
      </p:pic>
      <p:sp>
        <p:nvSpPr>
          <p:cNvPr id="1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172853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06" y="1439120"/>
            <a:ext cx="2415741" cy="3528796"/>
          </a:xfrm>
          <a:prstGeom prst="rect">
            <a:avLst/>
          </a:prstGeom>
        </p:spPr>
      </p:pic>
      <p:sp>
        <p:nvSpPr>
          <p:cNvPr id="19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871511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E60B7E-AE6B-4CDF-A7CB-FE47063C493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0407E7-DBA0-41B3-8766-C69819BD75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2DB916-F4A3-4C02-A01C-764E4AD453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1" y="4437143"/>
            <a:ext cx="1474632" cy="686901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7BE1264-24AA-41EA-BC8D-978814584A6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158EA8D-69B2-4464-9959-699FE022F0D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b="1" spc="30"/>
              <a:t>Economic potential of ISH</a:t>
            </a:r>
            <a:endParaRPr lang="en-US" b="1" spc="3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E6B77CB-D3D9-4316-A2EE-928A386CAE9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B0B3A2-3B7D-4C91-9701-F756054A39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31" name="Straight Connector 4">
            <a:extLst>
              <a:ext uri="{FF2B5EF4-FFF2-40B4-BE49-F238E27FC236}">
                <a16:creationId xmlns:a16="http://schemas.microsoft.com/office/drawing/2014/main" id="{748692BE-3133-4994-974D-D27E5E260D6A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re 5">
            <a:extLst>
              <a:ext uri="{FF2B5EF4-FFF2-40B4-BE49-F238E27FC236}">
                <a16:creationId xmlns:a16="http://schemas.microsoft.com/office/drawing/2014/main" id="{4A5A5BC6-A773-4D83-8B1F-D71F59ED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90345568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raie&#10;&#10;Description générée automatiquement">
            <a:extLst>
              <a:ext uri="{FF2B5EF4-FFF2-40B4-BE49-F238E27FC236}">
                <a16:creationId xmlns:a16="http://schemas.microsoft.com/office/drawing/2014/main" id="{865C92B6-DAB0-4205-879A-CAEB99CB0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12" y="2767875"/>
            <a:ext cx="7695158" cy="5143500"/>
          </a:xfrm>
          <a:prstGeom prst="rect">
            <a:avLst/>
          </a:prstGeom>
        </p:spPr>
      </p:pic>
      <p:pic>
        <p:nvPicPr>
          <p:cNvPr id="5" name="Image 4" descr="Une image contenant raie&#10;&#10;Description générée automatiquement">
            <a:extLst>
              <a:ext uri="{FF2B5EF4-FFF2-40B4-BE49-F238E27FC236}">
                <a16:creationId xmlns:a16="http://schemas.microsoft.com/office/drawing/2014/main" id="{F83579CD-1B35-49DE-8C37-28243C1FA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068" y="2345840"/>
            <a:ext cx="7695158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5" y="1134684"/>
            <a:ext cx="2415741" cy="3528796"/>
          </a:xfrm>
          <a:prstGeom prst="rect">
            <a:avLst/>
          </a:prstGeom>
        </p:spPr>
      </p:pic>
      <p:sp>
        <p:nvSpPr>
          <p:cNvPr id="4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20840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77" y="1134684"/>
            <a:ext cx="2415741" cy="3528796"/>
          </a:xfrm>
          <a:prstGeom prst="rect">
            <a:avLst/>
          </a:prstGeom>
        </p:spPr>
      </p:pic>
      <p:sp>
        <p:nvSpPr>
          <p:cNvPr id="15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5022182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-7895" r="-3189" b="7895"/>
          <a:stretch/>
        </p:blipFill>
        <p:spPr>
          <a:xfrm>
            <a:off x="6665580" y="1160539"/>
            <a:ext cx="2415741" cy="3528796"/>
          </a:xfrm>
          <a:prstGeom prst="rect">
            <a:avLst/>
          </a:prstGeom>
        </p:spPr>
      </p:pic>
      <p:sp>
        <p:nvSpPr>
          <p:cNvPr id="1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172853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06" y="1439120"/>
            <a:ext cx="2415741" cy="3528796"/>
          </a:xfrm>
          <a:prstGeom prst="rect">
            <a:avLst/>
          </a:prstGeom>
        </p:spPr>
      </p:pic>
      <p:sp>
        <p:nvSpPr>
          <p:cNvPr id="19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871511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E60B7E-AE6B-4CDF-A7CB-FE47063C493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0407E7-DBA0-41B3-8766-C69819BD75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52DB916-F4A3-4C02-A01C-764E4AD453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1" y="4437143"/>
            <a:ext cx="1474632" cy="686901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5B59852F-59FD-4E7F-BFD2-8B53F1DBA6E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C080C4D-F52B-44A7-9926-048DCB2509C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b="1" spc="30"/>
              <a:t>Economic potential of ISH</a:t>
            </a:r>
            <a:endParaRPr lang="en-US" b="1" spc="3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77D70AE-A18B-43D2-9188-F5FDF9FB0F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93EE17A9-9DB8-4866-A7CB-CB8C5D8DF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31" name="Straight Connector 4">
            <a:extLst>
              <a:ext uri="{FF2B5EF4-FFF2-40B4-BE49-F238E27FC236}">
                <a16:creationId xmlns:a16="http://schemas.microsoft.com/office/drawing/2014/main" id="{25C3CD74-67BC-41B5-A737-A7F7D46A7105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re 5">
            <a:extLst>
              <a:ext uri="{FF2B5EF4-FFF2-40B4-BE49-F238E27FC236}">
                <a16:creationId xmlns:a16="http://schemas.microsoft.com/office/drawing/2014/main" id="{296FC6D8-21C5-4810-A524-06DD1BE7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34494521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9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961343" y="1754911"/>
            <a:ext cx="1204382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9F3800-6C03-4B7E-8D79-FB045D221A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46ABA8-3DFA-4B82-9C24-2AAEA557322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83A5567-26EB-4A28-ABC7-9FCDCE711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4CD4FB62-4FD6-4AB4-9D0C-DA2F2F5F1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2" y="1392913"/>
            <a:ext cx="2898300" cy="300746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E376907-A054-4568-B056-5BFBFFBE3A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58284" y="1401256"/>
            <a:ext cx="2898299" cy="300746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B087AE-5A61-46F3-A349-541B225635C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7771BA-3449-4601-BD4A-DF9DAB4706B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C123FE-3C8D-41C8-B62E-55BD8978364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E03C314-7F9E-430B-8992-A6F19D462A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17F83828-03D1-4E22-8FEA-24E842663B6A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5">
            <a:extLst>
              <a:ext uri="{FF2B5EF4-FFF2-40B4-BE49-F238E27FC236}">
                <a16:creationId xmlns:a16="http://schemas.microsoft.com/office/drawing/2014/main" id="{7901FB06-CCF2-43EF-9BDA-B4BC7726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63119622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06" y="1142482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118011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63" y="1142482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750568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399182-B53B-49CE-9896-EF1DAA43A96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92889DB-F064-4BC5-9276-3E72CAC6D3E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22817C6-25DB-46EB-8EC3-25CDA336E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B729FECE-3840-444C-AE6C-32DCB866D1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1" y="1392913"/>
            <a:ext cx="4052649" cy="300746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979942-1835-43B1-9FA4-2D09CBB3853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A2AA7E-EFDA-4152-851B-F2143312632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ECD2F0-E64F-4766-92F1-8997BBAF86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50A800E-C22F-44CD-93B4-3EDD234F0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FE45954F-B58C-480E-94AF-7B9ACFB74CA7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5">
            <a:extLst>
              <a:ext uri="{FF2B5EF4-FFF2-40B4-BE49-F238E27FC236}">
                <a16:creationId xmlns:a16="http://schemas.microsoft.com/office/drawing/2014/main" id="{71CCFC9E-39AF-40B0-AEB9-AB3C9964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09861662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66" y="1194045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156071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23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788628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11" y="1194045"/>
            <a:ext cx="2415741" cy="3528796"/>
          </a:xfrm>
          <a:prstGeom prst="rect">
            <a:avLst/>
          </a:prstGeom>
        </p:spPr>
      </p:pic>
      <p:sp>
        <p:nvSpPr>
          <p:cNvPr id="20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5438116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8EBC47-87CA-4D0C-8195-65788F65C3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35A2DA-44C6-4899-B739-B0CCD9B09FA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D33730C9-3EB7-4C62-B902-A9FEDD628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027898-EE93-48BB-BD4D-B7530FA8BE9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BC8306-8BB4-445A-B925-328E4DB6B5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C8944B-4E2C-4F46-8BE5-B3105FAEC94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7DA19C2-85B5-4F6F-A58F-7D680A9945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id="{A6FF535A-5487-4F62-8F3F-E5BC43EC9687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5">
            <a:extLst>
              <a:ext uri="{FF2B5EF4-FFF2-40B4-BE49-F238E27FC236}">
                <a16:creationId xmlns:a16="http://schemas.microsoft.com/office/drawing/2014/main" id="{6B697B64-DF45-43A7-95F8-E92E35A5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2359796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eniere-Title &amp; texte 1 colon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05DE0F7-C850-4D40-B42B-4AF23377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id="{CC742713-E0E3-472E-B52F-DE2380F784C2}"/>
              </a:ext>
            </a:extLst>
          </p:cNvPr>
          <p:cNvCxnSpPr>
            <a:cxnSpLocks/>
          </p:cNvCxnSpPr>
          <p:nvPr userDrawn="1"/>
        </p:nvCxnSpPr>
        <p:spPr>
          <a:xfrm>
            <a:off x="515905" y="498021"/>
            <a:ext cx="0" cy="511633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12E49709-763D-4FC0-B5F4-969108202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1" y="1392913"/>
            <a:ext cx="7950309" cy="2875875"/>
          </a:xfrm>
          <a:prstGeom prst="rect">
            <a:avLst/>
          </a:prstGeom>
        </p:spPr>
        <p:txBody>
          <a:bodyPr numCol="1" spcCol="360000"/>
          <a:lstStyle>
            <a:lvl1pPr marL="285750" indent="-285750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b="0"/>
            </a:lvl1pPr>
            <a:lvl2pPr marL="541338" indent="-271463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1"/>
                </a:solidFill>
              </a:defRPr>
            </a:lvl2pPr>
            <a:lvl3pPr marL="715963" indent="-174625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200" b="0"/>
            </a:lvl3pPr>
            <a:lvl4pPr marL="1073150" indent="-174625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050" b="0"/>
            </a:lvl4pPr>
            <a:lvl5pPr marL="619125" indent="-171450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>
                <a:solidFill>
                  <a:schemeClr val="accent3"/>
                </a:solidFill>
              </a:defRPr>
            </a:lvl5pPr>
            <a:lvl6pPr marL="806450" indent="-176213">
              <a:buFont typeface="Wingdings" panose="05000000000000000000" pitchFamily="2" charset="2"/>
              <a:buChar char="ü"/>
              <a:defRPr sz="1000">
                <a:solidFill>
                  <a:schemeClr val="accent1"/>
                </a:solidFill>
              </a:defRPr>
            </a:lvl6pPr>
          </a:lstStyle>
          <a:p>
            <a:pPr lvl="0"/>
            <a:r>
              <a:rPr lang="fr-FR" dirty="0"/>
              <a:t>Premier niveau (intro)Cliquez pour modifier les styles du texte du masque</a:t>
            </a:r>
          </a:p>
          <a:p>
            <a:pPr lvl="1"/>
            <a:r>
              <a:rPr lang="fr-FR" dirty="0"/>
              <a:t>DEUXIÈME NIVEAU (sous-titre</a:t>
            </a:r>
          </a:p>
          <a:p>
            <a:pPr lvl="2"/>
            <a:r>
              <a:rPr lang="fr-FR" dirty="0"/>
              <a:t>Troisième niveau (texte courant)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22701C-A0C8-4263-B6B2-8E70C049F66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05E8953E-25B7-48D8-8776-3D20E91D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98021"/>
            <a:ext cx="8333944" cy="530826"/>
          </a:xfr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C10278C3-93F7-48A7-A4C3-96CE474D01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873278" y="4632854"/>
            <a:ext cx="4088607" cy="23874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51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fleur&#10;&#10;Description générée automatiquement">
            <a:extLst>
              <a:ext uri="{FF2B5EF4-FFF2-40B4-BE49-F238E27FC236}">
                <a16:creationId xmlns:a16="http://schemas.microsoft.com/office/drawing/2014/main" id="{A6C6EDCB-1654-4F77-8544-0A2A65125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61" y="1964738"/>
            <a:ext cx="9144000" cy="51409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62" y="1100444"/>
            <a:ext cx="2918752" cy="4043055"/>
          </a:xfrm>
          <a:prstGeom prst="rect">
            <a:avLst/>
          </a:prstGeom>
        </p:spPr>
      </p:pic>
      <p:sp>
        <p:nvSpPr>
          <p:cNvPr id="25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278966" y="1689100"/>
            <a:ext cx="2209799" cy="3454399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26FFD0-D448-4BA5-B2D5-A10739F6FB3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CABB40-F742-4600-9088-A72381B7976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54D959C-3721-47D6-8D0D-F276C412C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9A11C06B-2942-4384-ABD1-201BE50593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1" y="1392913"/>
            <a:ext cx="3985811" cy="300746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D3389D-827C-4874-B605-9313C159375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8121BC-C146-4EED-988D-489CDBDD79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33B2157C-8E70-4F49-B3AA-579CA06421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id="{58238D3E-D7D1-41A1-92A3-C54E829DD15C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5">
            <a:extLst>
              <a:ext uri="{FF2B5EF4-FFF2-40B4-BE49-F238E27FC236}">
                <a16:creationId xmlns:a16="http://schemas.microsoft.com/office/drawing/2014/main" id="{3CB0455C-A9DA-4129-881F-0C87499B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733499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Mockup 0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raie&#10;&#10;Description générée automatiquement">
            <a:extLst>
              <a:ext uri="{FF2B5EF4-FFF2-40B4-BE49-F238E27FC236}">
                <a16:creationId xmlns:a16="http://schemas.microsoft.com/office/drawing/2014/main" id="{C906C72B-C0BC-4D97-B048-1E08499C2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5262">
            <a:off x="2317899" y="2897620"/>
            <a:ext cx="7695158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62" y="1100444"/>
            <a:ext cx="2918752" cy="4043055"/>
          </a:xfrm>
          <a:prstGeom prst="rect">
            <a:avLst/>
          </a:prstGeom>
        </p:spPr>
      </p:pic>
      <p:sp>
        <p:nvSpPr>
          <p:cNvPr id="25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278966" y="1689100"/>
            <a:ext cx="2209799" cy="3454399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0365631E-74DD-414B-BCD2-690C63E658B2}"/>
              </a:ext>
            </a:extLst>
          </p:cNvPr>
          <p:cNvSpPr txBox="1"/>
          <p:nvPr userDrawn="1"/>
        </p:nvSpPr>
        <p:spPr>
          <a:xfrm>
            <a:off x="8088577" y="476175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800" b="0" spc="30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8E4E37-2E3D-4E36-BEA8-2FF228669C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BB21055-A12A-4AA7-B99F-9A5CB40A132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Image 2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F69E307-D74C-455B-B8E5-9671B111F5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1" y="4437143"/>
            <a:ext cx="1474632" cy="686901"/>
          </a:xfrm>
          <a:prstGeom prst="rect">
            <a:avLst/>
          </a:prstGeom>
        </p:spPr>
      </p:pic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9B31DE1-17AE-43AC-9656-771CDA6EE1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2" y="1392913"/>
            <a:ext cx="3922022" cy="300746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>
                <a:solidFill>
                  <a:schemeClr val="bg1"/>
                </a:solidFill>
              </a:defRPr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>
                <a:solidFill>
                  <a:schemeClr val="bg1"/>
                </a:solidFill>
              </a:defRPr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>
                <a:solidFill>
                  <a:schemeClr val="bg1"/>
                </a:solidFill>
              </a:defRPr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E1D8A79-FAFC-4CD5-BE72-D74F0EE1F9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12C64D03-9874-4382-BDDC-C52A1544331D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81DADCB6-36AA-4DD1-8763-E4FB4FC9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9281809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" y="185298"/>
            <a:ext cx="3129491" cy="4571407"/>
          </a:xfrm>
          <a:prstGeom prst="rect">
            <a:avLst/>
          </a:prstGeom>
        </p:spPr>
      </p:pic>
      <p:sp>
        <p:nvSpPr>
          <p:cNvPr id="13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800011" y="912452"/>
            <a:ext cx="1552896" cy="2917902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072511-6BA4-427F-92D0-609212BEC98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D55A0A-A89A-4786-AE00-2A90D0B0A6B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C1D59C4-360A-40B7-98AA-4D0A9262F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1F9EEBAB-8541-4A34-A851-6FC87599F0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9056" y="1473200"/>
            <a:ext cx="3767304" cy="2795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4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4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4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169809-86C9-4959-BC05-87F0377AB8F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ABEDE2-AAA2-4405-8A27-F3185C6156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1635B2-D176-46E7-AE17-F8E1DB4401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77CE104-B2AB-4F3F-AF84-D32FCCE32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775" y="829277"/>
            <a:ext cx="5955884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2F4C01A0-01CF-4629-9814-008FD84B0FFF}"/>
              </a:ext>
            </a:extLst>
          </p:cNvPr>
          <p:cNvCxnSpPr>
            <a:cxnSpLocks/>
          </p:cNvCxnSpPr>
          <p:nvPr userDrawn="1"/>
        </p:nvCxnSpPr>
        <p:spPr>
          <a:xfrm>
            <a:off x="2918126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5">
            <a:extLst>
              <a:ext uri="{FF2B5EF4-FFF2-40B4-BE49-F238E27FC236}">
                <a16:creationId xmlns:a16="http://schemas.microsoft.com/office/drawing/2014/main" id="{E9558A63-F664-418B-A5A7-923ACE08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113" y="464396"/>
            <a:ext cx="5955890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03776323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&amp; 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raie&#10;&#10;Description générée automatiquement">
            <a:extLst>
              <a:ext uri="{FF2B5EF4-FFF2-40B4-BE49-F238E27FC236}">
                <a16:creationId xmlns:a16="http://schemas.microsoft.com/office/drawing/2014/main" id="{99AD7501-9DE9-49FA-88CE-E05AE135D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492" y="1524425"/>
            <a:ext cx="7695158" cy="5143500"/>
          </a:xfrm>
          <a:prstGeom prst="rect">
            <a:avLst/>
          </a:prstGeom>
        </p:spPr>
      </p:pic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1614488" y="1471670"/>
            <a:ext cx="5915025" cy="3186055"/>
          </a:xfrm>
          <a:custGeom>
            <a:avLst/>
            <a:gdLst>
              <a:gd name="connsiteX0" fmla="*/ 0 w 5915025"/>
              <a:gd name="connsiteY0" fmla="*/ 0 h 3326159"/>
              <a:gd name="connsiteX1" fmla="*/ 5915025 w 5915025"/>
              <a:gd name="connsiteY1" fmla="*/ 0 h 3326159"/>
              <a:gd name="connsiteX2" fmla="*/ 5915025 w 5915025"/>
              <a:gd name="connsiteY2" fmla="*/ 3326159 h 3326159"/>
              <a:gd name="connsiteX3" fmla="*/ 0 w 5915025"/>
              <a:gd name="connsiteY3" fmla="*/ 3326159 h 332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5025" h="3326159">
                <a:moveTo>
                  <a:pt x="0" y="0"/>
                </a:moveTo>
                <a:lnTo>
                  <a:pt x="5915025" y="0"/>
                </a:lnTo>
                <a:lnTo>
                  <a:pt x="5915025" y="3326159"/>
                </a:lnTo>
                <a:lnTo>
                  <a:pt x="0" y="332615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614488" y="1318534"/>
            <a:ext cx="5915025" cy="156764"/>
          </a:xfrm>
          <a:custGeom>
            <a:avLst/>
            <a:gdLst>
              <a:gd name="connsiteX0" fmla="*/ 116359 w 15763003"/>
              <a:gd name="connsiteY0" fmla="*/ 0 h 418038"/>
              <a:gd name="connsiteX1" fmla="*/ 15646645 w 15763003"/>
              <a:gd name="connsiteY1" fmla="*/ 0 h 418038"/>
              <a:gd name="connsiteX2" fmla="*/ 15763003 w 15763003"/>
              <a:gd name="connsiteY2" fmla="*/ 116359 h 418038"/>
              <a:gd name="connsiteX3" fmla="*/ 15763003 w 15763003"/>
              <a:gd name="connsiteY3" fmla="*/ 418038 h 418038"/>
              <a:gd name="connsiteX4" fmla="*/ 0 w 15763003"/>
              <a:gd name="connsiteY4" fmla="*/ 418038 h 418038"/>
              <a:gd name="connsiteX5" fmla="*/ 0 w 15763003"/>
              <a:gd name="connsiteY5" fmla="*/ 116359 h 418038"/>
              <a:gd name="connsiteX6" fmla="*/ 116359 w 15763003"/>
              <a:gd name="connsiteY6" fmla="*/ 0 h 41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003" h="418038">
                <a:moveTo>
                  <a:pt x="116359" y="0"/>
                </a:moveTo>
                <a:lnTo>
                  <a:pt x="15646645" y="0"/>
                </a:lnTo>
                <a:cubicBezTo>
                  <a:pt x="15710907" y="0"/>
                  <a:pt x="15763003" y="52096"/>
                  <a:pt x="15763003" y="116359"/>
                </a:cubicBezTo>
                <a:lnTo>
                  <a:pt x="15763003" y="418038"/>
                </a:lnTo>
                <a:lnTo>
                  <a:pt x="0" y="418038"/>
                </a:lnTo>
                <a:lnTo>
                  <a:pt x="0" y="116359"/>
                </a:lnTo>
                <a:cubicBezTo>
                  <a:pt x="0" y="52096"/>
                  <a:pt x="52096" y="0"/>
                  <a:pt x="116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2" name="Oval 21"/>
          <p:cNvSpPr/>
          <p:nvPr userDrawn="1"/>
        </p:nvSpPr>
        <p:spPr>
          <a:xfrm>
            <a:off x="1711524" y="1367661"/>
            <a:ext cx="54173" cy="54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3" name="Oval 22"/>
          <p:cNvSpPr/>
          <p:nvPr userDrawn="1"/>
        </p:nvSpPr>
        <p:spPr>
          <a:xfrm>
            <a:off x="1806610" y="1367661"/>
            <a:ext cx="54173" cy="541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4" name="Oval 23"/>
          <p:cNvSpPr/>
          <p:nvPr userDrawn="1"/>
        </p:nvSpPr>
        <p:spPr>
          <a:xfrm>
            <a:off x="1901697" y="1367661"/>
            <a:ext cx="54173" cy="541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154465" y="1366181"/>
            <a:ext cx="298052" cy="55653"/>
            <a:chOff x="19078575" y="3106739"/>
            <a:chExt cx="794804" cy="148407"/>
          </a:xfrm>
        </p:grpSpPr>
        <p:grpSp>
          <p:nvGrpSpPr>
            <p:cNvPr id="26" name="Group 25"/>
            <p:cNvGrpSpPr/>
            <p:nvPr/>
          </p:nvGrpSpPr>
          <p:grpSpPr>
            <a:xfrm>
              <a:off x="19736219" y="3106739"/>
              <a:ext cx="137160" cy="137160"/>
              <a:chOff x="19740165" y="3110684"/>
              <a:chExt cx="138113" cy="13811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>
              <a:off x="19415125" y="3110684"/>
              <a:ext cx="144462" cy="144462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19078575" y="3255146"/>
              <a:ext cx="161925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5869461" y="2131214"/>
            <a:ext cx="1305324" cy="2409359"/>
          </a:xfrm>
          <a:custGeom>
            <a:avLst/>
            <a:gdLst>
              <a:gd name="connsiteX0" fmla="*/ 8541 w 1308021"/>
              <a:gd name="connsiteY0" fmla="*/ 0 h 2409359"/>
              <a:gd name="connsiteX1" fmla="*/ 1299480 w 1308021"/>
              <a:gd name="connsiteY1" fmla="*/ 0 h 2409359"/>
              <a:gd name="connsiteX2" fmla="*/ 1308021 w 1308021"/>
              <a:gd name="connsiteY2" fmla="*/ 8878 h 2409359"/>
              <a:gd name="connsiteX3" fmla="*/ 1308021 w 1308021"/>
              <a:gd name="connsiteY3" fmla="*/ 2400481 h 2409359"/>
              <a:gd name="connsiteX4" fmla="*/ 1299480 w 1308021"/>
              <a:gd name="connsiteY4" fmla="*/ 2409359 h 2409359"/>
              <a:gd name="connsiteX5" fmla="*/ 8541 w 1308021"/>
              <a:gd name="connsiteY5" fmla="*/ 2409359 h 2409359"/>
              <a:gd name="connsiteX6" fmla="*/ 0 w 1308021"/>
              <a:gd name="connsiteY6" fmla="*/ 2400481 h 2409359"/>
              <a:gd name="connsiteX7" fmla="*/ 0 w 1308021"/>
              <a:gd name="connsiteY7" fmla="*/ 8878 h 2409359"/>
              <a:gd name="connsiteX8" fmla="*/ 8541 w 1308021"/>
              <a:gd name="connsiteY8" fmla="*/ 0 h 24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021" h="2409359">
                <a:moveTo>
                  <a:pt x="8541" y="0"/>
                </a:moveTo>
                <a:lnTo>
                  <a:pt x="1299480" y="0"/>
                </a:lnTo>
                <a:cubicBezTo>
                  <a:pt x="1304198" y="0"/>
                  <a:pt x="1308021" y="3975"/>
                  <a:pt x="1308021" y="8878"/>
                </a:cubicBezTo>
                <a:lnTo>
                  <a:pt x="1308021" y="2400481"/>
                </a:lnTo>
                <a:cubicBezTo>
                  <a:pt x="1308021" y="2405384"/>
                  <a:pt x="1304198" y="2409359"/>
                  <a:pt x="1299480" y="2409359"/>
                </a:cubicBezTo>
                <a:lnTo>
                  <a:pt x="8541" y="2409359"/>
                </a:lnTo>
                <a:cubicBezTo>
                  <a:pt x="3824" y="2409359"/>
                  <a:pt x="0" y="2405384"/>
                  <a:pt x="0" y="2400481"/>
                </a:cubicBezTo>
                <a:lnTo>
                  <a:pt x="0" y="8878"/>
                </a:lnTo>
                <a:cubicBezTo>
                  <a:pt x="0" y="3975"/>
                  <a:pt x="3824" y="0"/>
                  <a:pt x="8541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6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2C1233-E6FC-4F77-9AB7-097B166D2C5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2B211B-84B7-4CA2-A28A-4ED983E7FAC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24F7743-66A5-46D0-9FCE-498BD07E65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1" y="4437143"/>
            <a:ext cx="1474632" cy="68690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D61E25-1E03-4562-B19B-CF3C8DEC3A9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64E7DC-79F0-4774-BA51-2A76E0A2D97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b="1" spc="30"/>
              <a:t>Economic potential of ISH</a:t>
            </a:r>
            <a:endParaRPr lang="en-US" b="1" spc="3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0A7DAA-358B-4A84-8D9A-92E1A60FCFB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1E4CA923-B61E-4F4E-A2A7-96F3D3663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41" name="Straight Connector 4">
            <a:extLst>
              <a:ext uri="{FF2B5EF4-FFF2-40B4-BE49-F238E27FC236}">
                <a16:creationId xmlns:a16="http://schemas.microsoft.com/office/drawing/2014/main" id="{700535F6-2806-4359-B23E-F88919789B61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5">
            <a:extLst>
              <a:ext uri="{FF2B5EF4-FFF2-40B4-BE49-F238E27FC236}">
                <a16:creationId xmlns:a16="http://schemas.microsoft.com/office/drawing/2014/main" id="{D3394F96-1FFC-4567-8081-A094A3628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33609308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fleur&#10;&#10;Description générée automatiquement">
            <a:extLst>
              <a:ext uri="{FF2B5EF4-FFF2-40B4-BE49-F238E27FC236}">
                <a16:creationId xmlns:a16="http://schemas.microsoft.com/office/drawing/2014/main" id="{5402CB86-68F1-43BA-9767-0E0C2FF8E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7"/>
          <a:stretch/>
        </p:blipFill>
        <p:spPr>
          <a:xfrm flipH="1">
            <a:off x="993398" y="104339"/>
            <a:ext cx="8949447" cy="2619983"/>
          </a:xfrm>
          <a:prstGeom prst="rect">
            <a:avLst/>
          </a:prstGeom>
        </p:spPr>
      </p:pic>
      <p:sp>
        <p:nvSpPr>
          <p:cNvPr id="19" name="Rectangle : coins arrondis 18"/>
          <p:cNvSpPr/>
          <p:nvPr userDrawn="1"/>
        </p:nvSpPr>
        <p:spPr>
          <a:xfrm>
            <a:off x="595314" y="1934633"/>
            <a:ext cx="7953374" cy="1872580"/>
          </a:xfrm>
          <a:prstGeom prst="roundRect">
            <a:avLst>
              <a:gd name="adj" fmla="val 55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5" y="1432135"/>
            <a:ext cx="5027326" cy="3049841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57511" y="1714500"/>
            <a:ext cx="3635375" cy="23241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B0C99B-4BA1-4DAE-B2C2-5EF186AB6C6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C3122F-3CB4-4947-B865-C52D04ABC54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BD42247-C8F8-4B74-864B-4C1B7A3A8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D9013E-FE3C-4E8B-9768-4AF1BA570FB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416943" y="120357"/>
            <a:ext cx="1514060" cy="365125"/>
          </a:xfrm>
          <a:prstGeom prst="rect">
            <a:avLst/>
          </a:prstGeom>
        </p:spPr>
        <p:txBody>
          <a:bodyPr/>
          <a:lstStyle/>
          <a:p>
            <a:pPr algn="r" defTabSz="91440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E024A1-C929-41B2-8FB5-803E62B6B9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772483" y="4703194"/>
            <a:ext cx="2271090" cy="226714"/>
          </a:xfrm>
          <a:prstGeom prst="rect">
            <a:avLst/>
          </a:prstGeom>
        </p:spPr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257705-44C9-437B-B1A4-1730A5416F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481C685-0A80-4DEB-A4FD-E3E666E8EA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AB646621-3F12-4A5D-AC79-00663B133D25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5">
            <a:extLst>
              <a:ext uri="{FF2B5EF4-FFF2-40B4-BE49-F238E27FC236}">
                <a16:creationId xmlns:a16="http://schemas.microsoft.com/office/drawing/2014/main" id="{6EA2B911-7D55-4445-A7D6-8DA45ED5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7233769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6468536" y="4761751"/>
            <a:ext cx="152235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1"/>
                </a:solidFill>
                <a:latin typeface="+mn-lt"/>
              </a:rPr>
              <a:t>LOREM IPSUM SIT AMEL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088577" y="476175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800" b="0" spc="30" baseline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05DE0F7-C850-4D40-B42B-4AF23377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91B9AA4-4831-48AB-B224-F44B68DACC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49802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TITRE SLIDE LOREM IPSUM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B769704-D1F9-4B75-ACAD-7CAA5C10BA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874795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id="{CC742713-E0E3-472E-B52F-DE2380F784C2}"/>
              </a:ext>
            </a:extLst>
          </p:cNvPr>
          <p:cNvCxnSpPr>
            <a:cxnSpLocks/>
          </p:cNvCxnSpPr>
          <p:nvPr userDrawn="1"/>
        </p:nvCxnSpPr>
        <p:spPr>
          <a:xfrm>
            <a:off x="515905" y="56935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12E49709-763D-4FC0-B5F4-969108202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1" y="1392913"/>
            <a:ext cx="7950309" cy="2875875"/>
          </a:xfrm>
          <a:prstGeom prst="rect">
            <a:avLst/>
          </a:prstGeom>
        </p:spPr>
        <p:txBody>
          <a:bodyPr numCol="2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  <a:lvl6pPr marL="806450" indent="-176213">
              <a:buFont typeface="Wingdings" panose="05000000000000000000" pitchFamily="2" charset="2"/>
              <a:buChar char="ü"/>
              <a:defRPr sz="800">
                <a:solidFill>
                  <a:schemeClr val="accent1"/>
                </a:solidFill>
              </a:defRPr>
            </a:lvl6pPr>
          </a:lstStyle>
          <a:p>
            <a:pPr lvl="0"/>
            <a:r>
              <a:rPr lang="fr-FR" dirty="0"/>
              <a:t>Premier niveau (intro)Cliquez pour modifier les styles du texte du masque</a:t>
            </a:r>
          </a:p>
          <a:p>
            <a:pPr lvl="1"/>
            <a:r>
              <a:rPr lang="fr-FR" dirty="0"/>
              <a:t>DEUXIÈME NIVEAU (sous-titre</a:t>
            </a:r>
          </a:p>
          <a:p>
            <a:pPr lvl="2"/>
            <a:r>
              <a:rPr lang="fr-FR" dirty="0"/>
              <a:t>Troisième niveau (texte courant)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 Sixième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8218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eniere-titre-texte2colon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6468536" y="4761751"/>
            <a:ext cx="152235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1"/>
                </a:solidFill>
                <a:latin typeface="+mn-lt"/>
              </a:rPr>
              <a:t>LOREM IPSUM SIT AMEL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088577" y="476175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800" b="0" spc="30" baseline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05DE0F7-C850-4D40-B42B-4AF23377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91B9AA4-4831-48AB-B224-F44B68DACC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396426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TITRE SLIDE LOREM IPSUM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B769704-D1F9-4B75-ACAD-7CAA5C10BA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874795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id="{CC742713-E0E3-472E-B52F-DE2380F784C2}"/>
              </a:ext>
            </a:extLst>
          </p:cNvPr>
          <p:cNvCxnSpPr>
            <a:cxnSpLocks/>
          </p:cNvCxnSpPr>
          <p:nvPr userDrawn="1"/>
        </p:nvCxnSpPr>
        <p:spPr>
          <a:xfrm>
            <a:off x="515905" y="498021"/>
            <a:ext cx="0" cy="511633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12E49709-763D-4FC0-B5F4-969108202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1" y="1392913"/>
            <a:ext cx="7950309" cy="2875875"/>
          </a:xfrm>
          <a:prstGeom prst="rect">
            <a:avLst/>
          </a:prstGeom>
        </p:spPr>
        <p:txBody>
          <a:bodyPr numCol="2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6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400" b="1">
                <a:solidFill>
                  <a:schemeClr val="accent1"/>
                </a:solidFill>
              </a:defRPr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12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05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1000">
                <a:solidFill>
                  <a:schemeClr val="accent3"/>
                </a:solidFill>
              </a:defRPr>
            </a:lvl5pPr>
            <a:lvl6pPr marL="806450" indent="-176213">
              <a:buFont typeface="Wingdings" panose="05000000000000000000" pitchFamily="2" charset="2"/>
              <a:buChar char="ü"/>
              <a:defRPr sz="1000">
                <a:solidFill>
                  <a:schemeClr val="accent1"/>
                </a:solidFill>
              </a:defRPr>
            </a:lvl6pPr>
          </a:lstStyle>
          <a:p>
            <a:pPr lvl="0"/>
            <a:r>
              <a:rPr lang="fr-FR" dirty="0"/>
              <a:t>Premier niveau (intro)Cliquez pour modifier les styles du texte du masque</a:t>
            </a:r>
          </a:p>
          <a:p>
            <a:pPr lvl="1"/>
            <a:r>
              <a:rPr lang="fr-FR" dirty="0"/>
              <a:t>DEUXIÈME NIVEAU (sous-titre</a:t>
            </a:r>
          </a:p>
          <a:p>
            <a:pPr lvl="2"/>
            <a:r>
              <a:rPr lang="fr-FR" dirty="0"/>
              <a:t>Troisième niveau (texte courant)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 Sixième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2728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ntrée manuelle 5"/>
          <p:cNvSpPr/>
          <p:nvPr userDrawn="1"/>
        </p:nvSpPr>
        <p:spPr bwMode="auto">
          <a:xfrm>
            <a:off x="0" y="4526141"/>
            <a:ext cx="9144000" cy="626495"/>
          </a:xfrm>
          <a:prstGeom prst="flowChartManualInput">
            <a:avLst/>
          </a:prstGeom>
          <a:solidFill>
            <a:srgbClr val="E22526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fr-FR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" name="Image 16" descr="rond-jau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06" y="4672596"/>
            <a:ext cx="489972" cy="48004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069" y="1308565"/>
            <a:ext cx="8229600" cy="310377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914400" indent="-457200">
              <a:buSzPct val="110000"/>
              <a:buFont typeface="Wingdings" panose="05000000000000000000" pitchFamily="2" charset="2"/>
              <a:buChar char="§"/>
              <a:defRPr sz="1600"/>
            </a:lvl2pPr>
            <a:lvl3pPr marL="1257300" indent="-342900">
              <a:buFont typeface="Wingdings" panose="05000000000000000000" pitchFamily="2" charset="2"/>
              <a:buChar char="Ø"/>
              <a:defRPr sz="1400"/>
            </a:lvl3pPr>
            <a:lvl4pPr marL="1714500" indent="-342900">
              <a:buFont typeface="Wingdings" panose="05000000000000000000" pitchFamily="2" charset="2"/>
              <a:buChar char="ü"/>
              <a:defRPr sz="1200"/>
            </a:lvl4pPr>
            <a:lvl5pPr>
              <a:defRPr sz="1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70814" y="4739830"/>
            <a:ext cx="2529701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01177" y="4739830"/>
            <a:ext cx="382957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C7CB97-D229-624A-A89A-2D1236451A1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Logo-COSI-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88" y="420139"/>
            <a:ext cx="1001543" cy="51348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 bwMode="auto">
          <a:xfrm>
            <a:off x="7695069" y="391997"/>
            <a:ext cx="0" cy="531855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E22526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/>
          <p:cNvCxnSpPr/>
          <p:nvPr userDrawn="1"/>
        </p:nvCxnSpPr>
        <p:spPr>
          <a:xfrm>
            <a:off x="8122924" y="4739830"/>
            <a:ext cx="0" cy="301277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Ska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8" y="4428329"/>
            <a:ext cx="505577" cy="677868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6069" y="353677"/>
            <a:ext cx="7239000" cy="815926"/>
          </a:xfrm>
          <a:prstGeom prst="rect">
            <a:avLst/>
          </a:prstGeom>
        </p:spPr>
        <p:txBody>
          <a:bodyPr vert="horz"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9445" y="4743814"/>
            <a:ext cx="4698961" cy="273844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ea typeface="Lato Light" panose="020F0302020204030203" pitchFamily="34" charset="0"/>
              </a:rPr>
              <a:t>Economic potential of ISH</a:t>
            </a:r>
            <a:endParaRPr lang="fr-FR" dirty="0">
              <a:solidFill>
                <a:schemeClr val="bg1"/>
              </a:solidFill>
              <a:ea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02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ntrée manuelle 5"/>
          <p:cNvSpPr/>
          <p:nvPr userDrawn="1"/>
        </p:nvSpPr>
        <p:spPr bwMode="auto">
          <a:xfrm>
            <a:off x="0" y="4526141"/>
            <a:ext cx="9144000" cy="626495"/>
          </a:xfrm>
          <a:prstGeom prst="flowChartManualInput">
            <a:avLst/>
          </a:prstGeom>
          <a:solidFill>
            <a:srgbClr val="E22526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fr-FR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90881"/>
            <a:ext cx="4038600" cy="31150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914400" indent="-457200">
              <a:buSzPct val="110000"/>
              <a:buFont typeface="Wingdings" panose="05000000000000000000" pitchFamily="2" charset="2"/>
              <a:buChar char="§"/>
              <a:defRPr sz="1600"/>
            </a:lvl2pPr>
            <a:lvl3pPr marL="1257300" indent="-342900">
              <a:buFont typeface="Wingdings" panose="05000000000000000000" pitchFamily="2" charset="2"/>
              <a:buChar char="Ø"/>
              <a:defRPr sz="1400"/>
            </a:lvl3pPr>
            <a:lvl4pPr marL="1714500" indent="-342900">
              <a:buFont typeface="Wingdings" panose="05000000000000000000" pitchFamily="2" charset="2"/>
              <a:buChar char="ü"/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90882"/>
            <a:ext cx="4038600" cy="31150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 descr="Logo-COSI-we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88" y="420139"/>
            <a:ext cx="1001543" cy="51348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 bwMode="auto">
          <a:xfrm>
            <a:off x="7695069" y="391997"/>
            <a:ext cx="0" cy="53185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E22526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12" name="Image 11" descr="rond-jaun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06" y="4672596"/>
            <a:ext cx="489972" cy="480040"/>
          </a:xfrm>
          <a:prstGeom prst="rect">
            <a:avLst/>
          </a:prstGeom>
        </p:spPr>
      </p:pic>
      <p:pic>
        <p:nvPicPr>
          <p:cNvPr id="20" name="Image 19" descr="Ska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8" y="4428329"/>
            <a:ext cx="505577" cy="677868"/>
          </a:xfrm>
          <a:prstGeom prst="rect">
            <a:avLst/>
          </a:prstGeom>
        </p:spPr>
      </p:pic>
      <p:sp>
        <p:nvSpPr>
          <p:cNvPr id="24" name="Titre 8"/>
          <p:cNvSpPr>
            <a:spLocks noGrp="1"/>
          </p:cNvSpPr>
          <p:nvPr>
            <p:ph type="title"/>
          </p:nvPr>
        </p:nvSpPr>
        <p:spPr>
          <a:xfrm>
            <a:off x="456069" y="353677"/>
            <a:ext cx="7239000" cy="798242"/>
          </a:xfrm>
          <a:prstGeom prst="rect">
            <a:avLst/>
          </a:prstGeom>
        </p:spPr>
        <p:txBody>
          <a:bodyPr vert="horz"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70814" y="4739830"/>
            <a:ext cx="2529701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9445" y="4743814"/>
            <a:ext cx="4698961" cy="273844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ea typeface="Lato Light" panose="020F0302020204030203" pitchFamily="34" charset="0"/>
              </a:rPr>
              <a:t>Economic potential of ISH</a:t>
            </a:r>
            <a:endParaRPr lang="fr-FR" dirty="0">
              <a:solidFill>
                <a:schemeClr val="bg1"/>
              </a:solidFill>
              <a:ea typeface="Lato Light" panose="020F0302020204030203" pitchFamily="34" charset="0"/>
            </a:endParaRP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857" y="4760150"/>
            <a:ext cx="382957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C7CB97-D229-624A-A89A-2D1236451A12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8122924" y="4739830"/>
            <a:ext cx="0" cy="301277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560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Modifiez le style des sous-titres du masque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83123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eniere-titre-texte2colon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05DE0F7-C850-4D40-B42B-4AF23377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id="{CC742713-E0E3-472E-B52F-DE2380F784C2}"/>
              </a:ext>
            </a:extLst>
          </p:cNvPr>
          <p:cNvCxnSpPr>
            <a:cxnSpLocks/>
          </p:cNvCxnSpPr>
          <p:nvPr userDrawn="1"/>
        </p:nvCxnSpPr>
        <p:spPr>
          <a:xfrm>
            <a:off x="515905" y="498021"/>
            <a:ext cx="0" cy="511633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8A7BAD-557E-4293-AEE7-067702A745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FADB041-C7AC-4726-BE3E-612A2DA7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51143"/>
            <a:ext cx="7950309" cy="574022"/>
          </a:xfrm>
        </p:spPr>
        <p:txBody>
          <a:bodyPr anchor="ctr"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69DB8C00-2644-46E7-AB3C-4E6655957C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873278" y="4632854"/>
            <a:ext cx="4088607" cy="23874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CE1C94-8933-4D73-83EA-C1989C33CE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900" y="1327150"/>
            <a:ext cx="7959683" cy="30146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69719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ntrée manuelle 5"/>
          <p:cNvSpPr/>
          <p:nvPr userDrawn="1"/>
        </p:nvSpPr>
        <p:spPr bwMode="auto">
          <a:xfrm>
            <a:off x="0" y="4526141"/>
            <a:ext cx="9144000" cy="626495"/>
          </a:xfrm>
          <a:prstGeom prst="flowChartManualInput">
            <a:avLst/>
          </a:prstGeom>
          <a:solidFill>
            <a:srgbClr val="E22526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fr-FR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122924" y="4739830"/>
            <a:ext cx="0" cy="301277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Ska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8" y="4428329"/>
            <a:ext cx="505577" cy="677868"/>
          </a:xfrm>
          <a:prstGeom prst="rect">
            <a:avLst/>
          </a:prstGeom>
        </p:spPr>
      </p:pic>
      <p:sp>
        <p:nvSpPr>
          <p:cNvPr id="19" name="Titre 8"/>
          <p:cNvSpPr>
            <a:spLocks noGrp="1"/>
          </p:cNvSpPr>
          <p:nvPr>
            <p:ph type="title"/>
          </p:nvPr>
        </p:nvSpPr>
        <p:spPr>
          <a:xfrm>
            <a:off x="456069" y="353677"/>
            <a:ext cx="7239000" cy="815926"/>
          </a:xfrm>
          <a:prstGeom prst="rect">
            <a:avLst/>
          </a:prstGeom>
        </p:spPr>
        <p:txBody>
          <a:bodyPr vert="horz"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70814" y="4739830"/>
            <a:ext cx="2529701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9445" y="4743814"/>
            <a:ext cx="4698961" cy="273844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>
                <a:ea typeface="Lato Light" panose="020F0302020204030203" pitchFamily="34" charset="0"/>
              </a:rPr>
              <a:t>Economic potential of ISH</a:t>
            </a:r>
            <a:endParaRPr lang="fr-FR" dirty="0">
              <a:ea typeface="Lato Light" panose="020F0302020204030203" pitchFamily="34" charset="0"/>
            </a:endParaRPr>
          </a:p>
        </p:txBody>
      </p:sp>
      <p:pic>
        <p:nvPicPr>
          <p:cNvPr id="23" name="Image 22" descr="Logo-COSI-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88" y="420139"/>
            <a:ext cx="1001543" cy="513482"/>
          </a:xfrm>
          <a:prstGeom prst="rect">
            <a:avLst/>
          </a:prstGeom>
        </p:spPr>
      </p:pic>
      <p:cxnSp>
        <p:nvCxnSpPr>
          <p:cNvPr id="24" name="Connecteur droit 23"/>
          <p:cNvCxnSpPr/>
          <p:nvPr userDrawn="1"/>
        </p:nvCxnSpPr>
        <p:spPr bwMode="auto">
          <a:xfrm>
            <a:off x="7695069" y="391997"/>
            <a:ext cx="0" cy="531855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E22526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56069" y="1308565"/>
            <a:ext cx="8229600" cy="310377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914400" indent="-457200">
              <a:buSzPct val="110000"/>
              <a:buFont typeface="Wingdings" panose="05000000000000000000" pitchFamily="2" charset="2"/>
              <a:buChar char="§"/>
              <a:defRPr sz="1600"/>
            </a:lvl2pPr>
            <a:lvl3pPr marL="1257300" indent="-342900">
              <a:buFont typeface="Wingdings" panose="05000000000000000000" pitchFamily="2" charset="2"/>
              <a:buChar char="Ø"/>
              <a:defRPr sz="1400"/>
            </a:lvl3pPr>
            <a:lvl4pPr marL="1714500" indent="-342900">
              <a:buFont typeface="Wingdings" panose="05000000000000000000" pitchFamily="2" charset="2"/>
              <a:buChar char="ü"/>
              <a:defRPr sz="1200"/>
            </a:lvl4pPr>
            <a:lvl5pPr>
              <a:defRPr sz="1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8122924" y="4739830"/>
            <a:ext cx="0" cy="301277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rond-jaun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06" y="4672596"/>
            <a:ext cx="489972" cy="480040"/>
          </a:xfrm>
          <a:prstGeom prst="rect">
            <a:avLst/>
          </a:prstGeom>
        </p:spPr>
      </p:pic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78599" y="4762408"/>
            <a:ext cx="382957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C7CB97-D229-624A-A89A-2D1236451A1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496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ntrée manuelle 5"/>
          <p:cNvSpPr/>
          <p:nvPr userDrawn="1"/>
        </p:nvSpPr>
        <p:spPr bwMode="auto">
          <a:xfrm>
            <a:off x="0" y="4526141"/>
            <a:ext cx="9144000" cy="626495"/>
          </a:xfrm>
          <a:prstGeom prst="flowChartManualInput">
            <a:avLst/>
          </a:prstGeom>
          <a:solidFill>
            <a:srgbClr val="E22526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fr-FR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4038600" cy="257712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914400" indent="-457200">
              <a:buSzPct val="110000"/>
              <a:buFont typeface="Wingdings" panose="05000000000000000000" pitchFamily="2" charset="2"/>
              <a:buChar char="§"/>
              <a:defRPr sz="1600"/>
            </a:lvl2pPr>
            <a:lvl3pPr marL="1257300" indent="-342900">
              <a:buFont typeface="Wingdings" panose="05000000000000000000" pitchFamily="2" charset="2"/>
              <a:buChar char="Ø"/>
              <a:defRPr sz="1400"/>
            </a:lvl3pPr>
            <a:lvl4pPr marL="1714500" indent="-342900">
              <a:buFont typeface="Wingdings" panose="05000000000000000000" pitchFamily="2" charset="2"/>
              <a:buChar char="ü"/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25771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 descr="Logo-COSI-we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88" y="420139"/>
            <a:ext cx="1001543" cy="51348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 bwMode="auto">
          <a:xfrm>
            <a:off x="7695069" y="391997"/>
            <a:ext cx="0" cy="53185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E22526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20" name="Image 19" descr="Ska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8" y="4428329"/>
            <a:ext cx="505577" cy="677868"/>
          </a:xfrm>
          <a:prstGeom prst="rect">
            <a:avLst/>
          </a:prstGeom>
        </p:spPr>
      </p:pic>
      <p:sp>
        <p:nvSpPr>
          <p:cNvPr id="24" name="Titre 8"/>
          <p:cNvSpPr>
            <a:spLocks noGrp="1"/>
          </p:cNvSpPr>
          <p:nvPr>
            <p:ph type="title"/>
          </p:nvPr>
        </p:nvSpPr>
        <p:spPr>
          <a:xfrm>
            <a:off x="456069" y="353677"/>
            <a:ext cx="7239000" cy="798242"/>
          </a:xfrm>
          <a:prstGeom prst="rect">
            <a:avLst/>
          </a:prstGeom>
        </p:spPr>
        <p:txBody>
          <a:bodyPr vert="horz"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70814" y="4739830"/>
            <a:ext cx="2529701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9445" y="4743814"/>
            <a:ext cx="4698961" cy="273844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ea typeface="Lato Light" panose="020F0302020204030203" pitchFamily="34" charset="0"/>
              </a:rPr>
              <a:t>Economic potential of ISH</a:t>
            </a:r>
            <a:endParaRPr lang="fr-FR" dirty="0">
              <a:solidFill>
                <a:schemeClr val="bg1"/>
              </a:solidFill>
              <a:ea typeface="Lato Light" panose="020F0302020204030203" pitchFamily="34" charset="0"/>
            </a:endParaRPr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8122924" y="4739830"/>
            <a:ext cx="0" cy="301277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"/>
          <p:cNvSpPr>
            <a:spLocks noGrp="1"/>
          </p:cNvSpPr>
          <p:nvPr>
            <p:ph type="body" idx="13"/>
          </p:nvPr>
        </p:nvSpPr>
        <p:spPr>
          <a:xfrm>
            <a:off x="456068" y="1197191"/>
            <a:ext cx="4039731" cy="5715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197191"/>
            <a:ext cx="4035934" cy="5715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8122924" y="4739830"/>
            <a:ext cx="0" cy="301277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rond-jaun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06" y="4672596"/>
            <a:ext cx="489972" cy="480040"/>
          </a:xfrm>
          <a:prstGeom prst="rect">
            <a:avLst/>
          </a:prstGeom>
        </p:spPr>
      </p:pic>
      <p:sp>
        <p:nvSpPr>
          <p:cNvPr id="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78599" y="4762408"/>
            <a:ext cx="382957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C7CB97-D229-624A-A89A-2D1236451A1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5431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8088577" y="476175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800" b="0" spc="30" baseline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B769704-D1F9-4B75-ACAD-7CAA5C10BA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4" y="829277"/>
            <a:ext cx="8333935" cy="141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slide lorem ipsum</a:t>
            </a:r>
          </a:p>
        </p:txBody>
      </p:sp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id="{CC742713-E0E3-472E-B52F-DE2380F784C2}"/>
              </a:ext>
            </a:extLst>
          </p:cNvPr>
          <p:cNvCxnSpPr>
            <a:cxnSpLocks/>
          </p:cNvCxnSpPr>
          <p:nvPr userDrawn="1"/>
        </p:nvCxnSpPr>
        <p:spPr>
          <a:xfrm>
            <a:off x="515905" y="511986"/>
            <a:ext cx="0" cy="440298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12E49709-763D-4FC0-B5F4-969108202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1" y="1392913"/>
            <a:ext cx="7950309" cy="2875875"/>
          </a:xfrm>
          <a:prstGeom prst="rect">
            <a:avLst/>
          </a:prstGeom>
        </p:spPr>
        <p:txBody>
          <a:bodyPr numCol="2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2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050" b="1"/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9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9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800">
                <a:solidFill>
                  <a:schemeClr val="accent3"/>
                </a:solidFill>
              </a:defRPr>
            </a:lvl5pPr>
            <a:lvl6pPr marL="806450" indent="-176213">
              <a:buFont typeface="Wingdings" panose="05000000000000000000" pitchFamily="2" charset="2"/>
              <a:buChar char="ü"/>
              <a:defRPr sz="800">
                <a:solidFill>
                  <a:schemeClr val="accent1"/>
                </a:solidFill>
              </a:defRPr>
            </a:lvl6pPr>
          </a:lstStyle>
          <a:p>
            <a:pPr lvl="0"/>
            <a:r>
              <a:rPr lang="fr-FR" dirty="0"/>
              <a:t>Premier niveau (intro)Cliquez pour modifier les styles du texte du masque</a:t>
            </a:r>
          </a:p>
          <a:p>
            <a:pPr lvl="1"/>
            <a:r>
              <a:rPr lang="fr-FR" dirty="0"/>
              <a:t>DEUXIÈME NIVEAU (sous-titre</a:t>
            </a:r>
          </a:p>
          <a:p>
            <a:pPr lvl="2"/>
            <a:r>
              <a:rPr lang="fr-FR" dirty="0"/>
              <a:t>Troisième niveau (texte courant)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 Sixième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BCD016-84C5-4E8C-9709-088822B8ED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873278" y="4632854"/>
            <a:ext cx="4088607" cy="23874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06904B-487A-4023-AD0A-27BCEC85A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159ABD-92CB-4C23-B07E-D4520B656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BE07C997-E1BB-40D9-BAED-EB8942F2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64396"/>
            <a:ext cx="8333944" cy="39138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5121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eniere-Title &amp; texte 1 colon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94307" y="476175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800" b="0" spc="30" baseline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6231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9898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91B9AA4-4831-48AB-B224-F44B68DACC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498020"/>
            <a:ext cx="7953374" cy="5116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TITRE SLIDE LOREM IPSUM</a:t>
            </a:r>
          </a:p>
        </p:txBody>
      </p:sp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id="{CC742713-E0E3-472E-B52F-DE2380F784C2}"/>
              </a:ext>
            </a:extLst>
          </p:cNvPr>
          <p:cNvCxnSpPr>
            <a:cxnSpLocks/>
          </p:cNvCxnSpPr>
          <p:nvPr userDrawn="1"/>
        </p:nvCxnSpPr>
        <p:spPr>
          <a:xfrm>
            <a:off x="515905" y="498021"/>
            <a:ext cx="0" cy="511633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12E49709-763D-4FC0-B5F4-969108202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1" y="1392913"/>
            <a:ext cx="7950309" cy="2875875"/>
          </a:xfrm>
          <a:prstGeom prst="rect">
            <a:avLst/>
          </a:prstGeom>
        </p:spPr>
        <p:txBody>
          <a:bodyPr numCol="1" spcCol="36000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  <a:lvl2pPr marL="628650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>
                <a:solidFill>
                  <a:schemeClr val="accent1"/>
                </a:solidFill>
              </a:defRPr>
            </a:lvl2pPr>
            <a:lvl3pPr marL="898525" indent="-269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050"/>
            </a:lvl4pPr>
            <a:lvl5pPr marL="619125" indent="-171450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>
                <a:solidFill>
                  <a:schemeClr val="accent3"/>
                </a:solidFill>
              </a:defRPr>
            </a:lvl5pPr>
            <a:lvl6pPr marL="806450" indent="-176213">
              <a:buFont typeface="Wingdings" panose="05000000000000000000" pitchFamily="2" charset="2"/>
              <a:buChar char="ü"/>
              <a:defRPr sz="1000">
                <a:solidFill>
                  <a:schemeClr val="accent1"/>
                </a:solidFill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 (sous-titre</a:t>
            </a:r>
          </a:p>
          <a:p>
            <a:pPr lvl="2"/>
            <a:r>
              <a:rPr lang="fr-FR" dirty="0"/>
              <a:t>Troisième niveau (texte courant)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9AE494-B8AD-483E-A074-380D9294E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2" y="4512816"/>
            <a:ext cx="1100040" cy="4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98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eniere-titre-texte2colonnes+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59DAD0-0A95-500D-DAC0-FE64F041BDD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625" y="4752975"/>
            <a:ext cx="141288" cy="141288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8646E18-3EC3-A6E3-1798-D358D4EB94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113" y="4752975"/>
            <a:ext cx="141287" cy="14128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3742D110-B3DC-9FBB-77AF-2C19CBA5B0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37341"/>
          <a:stretch>
            <a:fillRect/>
          </a:stretch>
        </p:blipFill>
        <p:spPr bwMode="auto">
          <a:xfrm>
            <a:off x="274638" y="4535488"/>
            <a:ext cx="143668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D7688140-A3FB-430C-1BF2-801D1612F295}"/>
              </a:ext>
            </a:extLst>
          </p:cNvPr>
          <p:cNvCxnSpPr>
            <a:cxnSpLocks/>
          </p:cNvCxnSpPr>
          <p:nvPr userDrawn="1"/>
        </p:nvCxnSpPr>
        <p:spPr>
          <a:xfrm>
            <a:off x="515938" y="498475"/>
            <a:ext cx="0" cy="511175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F436AA9-C075-DC29-A3FF-D8C0EA076B18}"/>
              </a:ext>
            </a:extLst>
          </p:cNvPr>
          <p:cNvCxnSpPr>
            <a:cxnSpLocks/>
          </p:cNvCxnSpPr>
          <p:nvPr userDrawn="1"/>
        </p:nvCxnSpPr>
        <p:spPr>
          <a:xfrm>
            <a:off x="4503738" y="1392238"/>
            <a:ext cx="0" cy="287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584201" y="1392913"/>
            <a:ext cx="3676226" cy="2875875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6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14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1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1050">
                <a:solidFill>
                  <a:schemeClr val="accent3"/>
                </a:solidFill>
              </a:defRPr>
            </a:lvl5pPr>
            <a:lvl6pPr marL="806450" indent="-176213">
              <a:buFont typeface="Wingdings" panose="05000000000000000000" pitchFamily="2" charset="2"/>
              <a:buChar char="ü"/>
              <a:defRPr sz="1050">
                <a:solidFill>
                  <a:schemeClr val="accent1"/>
                </a:solidFill>
              </a:defRPr>
            </a:lvl6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858285" y="1392830"/>
            <a:ext cx="3676226" cy="2875875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600" b="1"/>
            </a:lvl1pPr>
            <a:lvl2pPr marL="0" indent="0">
              <a:lnSpc>
                <a:spcPct val="130000"/>
              </a:lnSpc>
              <a:spcBef>
                <a:spcPts val="600"/>
              </a:spcBef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30000"/>
              </a:lnSpc>
              <a:spcBef>
                <a:spcPts val="200"/>
              </a:spcBef>
              <a:buNone/>
              <a:tabLst>
                <a:tab pos="0" algn="l"/>
              </a:tabLst>
              <a:defRPr sz="1400"/>
            </a:lvl3pPr>
            <a:lvl4pPr marL="180975" indent="904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100"/>
            </a:lvl4pPr>
            <a:lvl5pPr marL="538163" indent="-90488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  <a:defRPr sz="1050">
                <a:solidFill>
                  <a:schemeClr val="accent3"/>
                </a:solidFill>
              </a:defRPr>
            </a:lvl5pPr>
            <a:lvl6pPr marL="806450" indent="-176213">
              <a:buFont typeface="Wingdings" panose="05000000000000000000" pitchFamily="2" charset="2"/>
              <a:buChar char="ü"/>
              <a:defRPr sz="1050">
                <a:solidFill>
                  <a:schemeClr val="accent1"/>
                </a:solidFill>
              </a:defRPr>
            </a:lvl6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4" y="874795"/>
            <a:ext cx="8333933" cy="141259"/>
          </a:xfrm>
          <a:prstGeom prst="rect">
            <a:avLst/>
          </a:prstGeom>
        </p:spPr>
        <p:txBody>
          <a:bodyPr rIns="0" bIns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="1" cap="none" spc="0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9F4D34E5-70E4-6442-0E1F-B4B7D161AC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481E-45D4-4940-A926-30E9F31A769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52B77E2D-5B96-46DA-3963-BB94E70AFC1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Economic potential of ISH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2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eniere-titre-texte2colonnes+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05DE0F7-C850-4D40-B42B-4AF23377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id="{CC742713-E0E3-472E-B52F-DE2380F784C2}"/>
              </a:ext>
            </a:extLst>
          </p:cNvPr>
          <p:cNvCxnSpPr>
            <a:cxnSpLocks/>
          </p:cNvCxnSpPr>
          <p:nvPr userDrawn="1"/>
        </p:nvCxnSpPr>
        <p:spPr>
          <a:xfrm>
            <a:off x="515905" y="498021"/>
            <a:ext cx="0" cy="511633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12E49709-763D-4FC0-B5F4-969108202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201" y="1392913"/>
            <a:ext cx="3676226" cy="2875875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600" b="1"/>
            </a:lvl1pPr>
            <a:lvl2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1">
                <a:solidFill>
                  <a:schemeClr val="accent1"/>
                </a:solidFill>
              </a:defRPr>
            </a:lvl2pPr>
            <a:lvl3pPr marL="541338" indent="-285750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400"/>
            </a:lvl3pPr>
            <a:lvl4pPr marL="803275" indent="-176213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100"/>
            </a:lvl4pPr>
            <a:lvl5pPr marL="898525" indent="-176213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50">
                <a:solidFill>
                  <a:schemeClr val="accent3"/>
                </a:solidFill>
              </a:defRPr>
            </a:lvl5pPr>
            <a:lvl6pPr marL="898525" indent="-176213">
              <a:buFont typeface="Wingdings" panose="05000000000000000000" pitchFamily="2" charset="2"/>
              <a:buChar char="ü"/>
              <a:defRPr sz="1050">
                <a:solidFill>
                  <a:schemeClr val="accent1"/>
                </a:solidFill>
              </a:defRPr>
            </a:lvl6pPr>
          </a:lstStyle>
          <a:p>
            <a:pPr lvl="1"/>
            <a:r>
              <a:rPr lang="fr-FR" dirty="0"/>
              <a:t>DEUXIÈME NIVEAU (sous-titre</a:t>
            </a:r>
          </a:p>
          <a:p>
            <a:pPr lvl="2"/>
            <a:r>
              <a:rPr lang="fr-FR" dirty="0"/>
              <a:t>Troisième niveau (texte courant)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28AE5ABD-D5C2-4F39-A959-3FD8542CB1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8285" y="1392830"/>
            <a:ext cx="3676226" cy="2875875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30000"/>
              </a:lnSpc>
              <a:spcBef>
                <a:spcPts val="300"/>
              </a:spcBef>
              <a:buNone/>
              <a:defRPr sz="1600" b="1"/>
            </a:lvl1pPr>
            <a:lvl2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1">
                <a:solidFill>
                  <a:schemeClr val="accent1"/>
                </a:solidFill>
              </a:defRPr>
            </a:lvl2pPr>
            <a:lvl3pPr marL="628650" indent="-2682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400"/>
            </a:lvl3pPr>
            <a:lvl4pPr marL="803275" indent="-26193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100"/>
            </a:lvl4pPr>
            <a:lvl5pPr marL="628650" indent="-268288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50">
                <a:solidFill>
                  <a:schemeClr val="accent3"/>
                </a:solidFill>
              </a:defRPr>
            </a:lvl5pPr>
            <a:lvl6pPr marL="628650" indent="-268288">
              <a:buFont typeface="Wingdings" panose="05000000000000000000" pitchFamily="2" charset="2"/>
              <a:buChar char="ü"/>
              <a:defRPr sz="1050">
                <a:solidFill>
                  <a:schemeClr val="accent1"/>
                </a:solidFill>
              </a:defRPr>
            </a:lvl6pPr>
          </a:lstStyle>
          <a:p>
            <a:pPr lvl="1"/>
            <a:r>
              <a:rPr lang="fr-FR" dirty="0"/>
              <a:t>DEUXIÈME NIVEAU (sous-titre</a:t>
            </a:r>
          </a:p>
          <a:p>
            <a:pPr lvl="2"/>
            <a:r>
              <a:rPr lang="fr-FR" dirty="0"/>
              <a:t>Troisième niveau (texte courant)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1B455A2-42D1-4A24-A5C0-64CF22593946}"/>
              </a:ext>
            </a:extLst>
          </p:cNvPr>
          <p:cNvCxnSpPr>
            <a:cxnSpLocks/>
          </p:cNvCxnSpPr>
          <p:nvPr userDrawn="1"/>
        </p:nvCxnSpPr>
        <p:spPr>
          <a:xfrm>
            <a:off x="4504267" y="1392913"/>
            <a:ext cx="0" cy="2875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82377-EBAC-4869-B403-DA4C940DBEB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B798844-A799-49F5-BC9D-49F75BE2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51143"/>
            <a:ext cx="8333944" cy="558511"/>
          </a:xfr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639824EB-4A34-48D0-82A1-12C346DCD9C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873278" y="4632854"/>
            <a:ext cx="4088607" cy="23874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E700E2-55DB-4388-BAC4-4C8F62F6ABE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56583" y="475222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5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9D6060-D0FD-4C7D-8466-9F815DEEE20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93252" y="475222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C9CD2083-8FF7-4C97-BD71-96C595790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37342"/>
          <a:stretch/>
        </p:blipFill>
        <p:spPr>
          <a:xfrm>
            <a:off x="274730" y="4535233"/>
            <a:ext cx="1437337" cy="32582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C887B0-4019-4A3A-90F3-047EA343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E018434F-684D-4446-9081-C5824DD125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873278" y="4632854"/>
            <a:ext cx="4088607" cy="23874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68023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0037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1655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ank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596543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87DD2E9-AA6B-4373-9F41-9D15CE859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1885" y="4721087"/>
            <a:ext cx="424176" cy="190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800" b="0" kern="1200" spc="3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2F77E-3E54-48B7-BCBB-C60EB729F53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itre 13">
            <a:extLst>
              <a:ext uri="{FF2B5EF4-FFF2-40B4-BE49-F238E27FC236}">
                <a16:creationId xmlns:a16="http://schemas.microsoft.com/office/drawing/2014/main" id="{AFF25BEC-014D-4D6F-971C-4E87DC67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51143"/>
            <a:ext cx="8333944" cy="4433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DF02C63-1285-4AFF-A6E5-9D1BD101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181" y="1386215"/>
            <a:ext cx="7886700" cy="301068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0" lvl="1" indent="0" algn="l" defTabSz="685800" rtl="0" eaLnBrk="1" latinLnBrk="0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dirty="0"/>
              <a:t>Deuxième niveau</a:t>
            </a:r>
          </a:p>
          <a:p>
            <a:pPr marL="0" lvl="2" indent="0" algn="l" defTabSz="685800" rtl="0" eaLnBrk="1" latinLnBrk="0" hangingPunct="1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dirty="0"/>
              <a:t>Troisième niveau</a:t>
            </a:r>
          </a:p>
          <a:p>
            <a:pPr marL="180975" lvl="3" indent="90488" algn="l" defTabSz="685800" rtl="0" eaLnBrk="1" latinLnBrk="0" hangingPunct="1">
              <a:lnSpc>
                <a:spcPct val="13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FR" dirty="0"/>
              <a:t>Quatrième niveau</a:t>
            </a:r>
          </a:p>
          <a:p>
            <a:pPr marL="538163" lvl="4" indent="-90488" algn="l" defTabSz="685800" rtl="0" eaLnBrk="1" latinLnBrk="0" hangingPunct="1">
              <a:lnSpc>
                <a:spcPct val="13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fr-FR" dirty="0"/>
              <a:t>Cinquième niveau</a:t>
            </a:r>
          </a:p>
          <a:p>
            <a:pPr lvl="5"/>
            <a:r>
              <a:rPr lang="fr-FR" dirty="0"/>
              <a:t> Sixième niveau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F53D1FB3-B6A7-46FA-8B80-EF8811480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3278" y="4632854"/>
            <a:ext cx="4088607" cy="238743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67" r:id="rId2"/>
    <p:sldLayoutId id="2147483704" r:id="rId3"/>
    <p:sldLayoutId id="2147483703" r:id="rId4"/>
    <p:sldLayoutId id="2147483705" r:id="rId5"/>
    <p:sldLayoutId id="2147483674" r:id="rId6"/>
    <p:sldLayoutId id="2147483688" r:id="rId7"/>
    <p:sldLayoutId id="2147483675" r:id="rId8"/>
    <p:sldLayoutId id="2147483699" r:id="rId9"/>
    <p:sldLayoutId id="2147483701" r:id="rId10"/>
    <p:sldLayoutId id="2147483702" r:id="rId11"/>
    <p:sldLayoutId id="2147483690" r:id="rId12"/>
    <p:sldLayoutId id="2147483700" r:id="rId13"/>
    <p:sldLayoutId id="2147483691" r:id="rId14"/>
    <p:sldLayoutId id="2147483689" r:id="rId15"/>
    <p:sldLayoutId id="2147483676" r:id="rId16"/>
    <p:sldLayoutId id="2147483695" r:id="rId17"/>
    <p:sldLayoutId id="2147483677" r:id="rId18"/>
    <p:sldLayoutId id="2147483678" r:id="rId19"/>
    <p:sldLayoutId id="2147483679" r:id="rId20"/>
    <p:sldLayoutId id="2147483686" r:id="rId21"/>
    <p:sldLayoutId id="2147483687" r:id="rId22"/>
    <p:sldLayoutId id="2147483693" r:id="rId23"/>
    <p:sldLayoutId id="2147483680" r:id="rId24"/>
    <p:sldLayoutId id="2147483696" r:id="rId25"/>
    <p:sldLayoutId id="2147483697" r:id="rId26"/>
    <p:sldLayoutId id="2147483683" r:id="rId27"/>
    <p:sldLayoutId id="2147483682" r:id="rId28"/>
    <p:sldLayoutId id="2147483681" r:id="rId29"/>
    <p:sldLayoutId id="2147483692" r:id="rId30"/>
    <p:sldLayoutId id="2147483698" r:id="rId31"/>
    <p:sldLayoutId id="2147483694" r:id="rId32"/>
    <p:sldLayoutId id="2147483684" r:id="rId33"/>
    <p:sldLayoutId id="2147483685" r:id="rId34"/>
    <p:sldLayoutId id="2147483708" r:id="rId35"/>
    <p:sldLayoutId id="2147483710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</p:sldLayoutIdLst>
  <p:transition spd="slow" advClick="0" advTm="3000"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800" b="1" kern="1200" cap="all" spc="50" baseline="0" dirty="0">
          <a:solidFill>
            <a:schemeClr val="accent1"/>
          </a:solidFill>
          <a:latin typeface="+mj-lt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fr-FR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400" b="1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857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05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90575" indent="-3429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000" kern="1200" dirty="0">
          <a:solidFill>
            <a:schemeClr val="accent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ü"/>
        <a:defRPr lang="fr-FR" sz="1000" kern="1200" dirty="0">
          <a:solidFill>
            <a:schemeClr val="accent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loda/id/JORFTEXT000041400365/" TargetMode="External"/><Relationship Id="rId2" Type="http://schemas.openxmlformats.org/officeDocument/2006/relationships/hyperlink" Target="https://www.legifrance.gouv.fr/jorf/article_jo/JORFARTI000037639620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hambre à coucher, pièce, jouet, lit&#10;&#10;Description générée automatiquement">
            <a:extLst>
              <a:ext uri="{FF2B5EF4-FFF2-40B4-BE49-F238E27FC236}">
                <a16:creationId xmlns:a16="http://schemas.microsoft.com/office/drawing/2014/main" id="{572BBED0-FB2F-4DD3-B95B-D80EA93FC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61" y="1416106"/>
            <a:ext cx="4228817" cy="3727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471" y="2431897"/>
            <a:ext cx="5198182" cy="213904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just"/>
            <a:r>
              <a:rPr lang="en-US" sz="3200" b="1" dirty="0">
                <a:solidFill>
                  <a:schemeClr val="accent1"/>
                </a:solidFill>
              </a:rPr>
              <a:t>The economic potential of </a:t>
            </a:r>
          </a:p>
          <a:p>
            <a:pPr algn="just"/>
            <a:r>
              <a:rPr lang="en-US" sz="3200" b="1" dirty="0">
                <a:solidFill>
                  <a:schemeClr val="accent1"/>
                </a:solidFill>
              </a:rPr>
              <a:t>inter-generational solidarity </a:t>
            </a:r>
          </a:p>
          <a:p>
            <a:pPr algn="just"/>
            <a:r>
              <a:rPr lang="en-US" sz="3200" b="1" dirty="0" err="1">
                <a:solidFill>
                  <a:schemeClr val="accent1"/>
                </a:solidFill>
              </a:rPr>
              <a:t>homesharing</a:t>
            </a:r>
            <a:r>
              <a:rPr lang="en-US" sz="3200" b="1" dirty="0">
                <a:solidFill>
                  <a:schemeClr val="accent1"/>
                </a:solidFill>
              </a:rPr>
              <a:t> (ISH) in France </a:t>
            </a:r>
          </a:p>
          <a:p>
            <a:pPr algn="just"/>
            <a:endParaRPr lang="en-US" sz="1100" b="1" dirty="0">
              <a:solidFill>
                <a:schemeClr val="accent1"/>
              </a:solidFill>
            </a:endParaRPr>
          </a:p>
          <a:p>
            <a:pPr algn="just"/>
            <a:r>
              <a:rPr lang="en-US" sz="2000" dirty="0">
                <a:solidFill>
                  <a:schemeClr val="accent1"/>
                </a:solidFill>
              </a:rPr>
              <a:t>09.30.2022</a:t>
            </a:r>
          </a:p>
          <a:p>
            <a:pPr algn="just"/>
            <a:endParaRPr lang="fr-FR" sz="1100" b="1" dirty="0">
              <a:solidFill>
                <a:schemeClr val="accent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CC6050-63EB-6EBA-6E63-38E984023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1" y="504478"/>
            <a:ext cx="3350780" cy="18059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13BC15-9AF3-2769-37B5-A0902D4D4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53" y="625957"/>
            <a:ext cx="3099816" cy="15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18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0ACAF46-55A5-D9B1-59D7-136AC98D6E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economic model of the structures is mixed private-public</a:t>
            </a:r>
          </a:p>
          <a:p>
            <a:r>
              <a:rPr lang="en-US" dirty="0"/>
              <a:t>The associations have been looking for funds every year… for 18 years</a:t>
            </a:r>
          </a:p>
          <a:p>
            <a:r>
              <a:rPr lang="en-US" dirty="0"/>
              <a:t>We were and still are convinced that</a:t>
            </a:r>
          </a:p>
          <a:p>
            <a:pPr lvl="1"/>
            <a:r>
              <a:rPr lang="en-US" dirty="0"/>
              <a:t>ISH can not be a very solvent market</a:t>
            </a:r>
          </a:p>
          <a:p>
            <a:pPr lvl="1"/>
            <a:r>
              <a:rPr lang="en-US" dirty="0"/>
              <a:t>the economic impact for youth, elderly people and society is huge</a:t>
            </a:r>
          </a:p>
          <a:p>
            <a:r>
              <a:rPr lang="en-US" dirty="0"/>
              <a:t>Demonstrating the economic impact of our member associations can encourage public authorities to put in place a sustainable and structured support for ISH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F36AA33-667F-17B3-527B-A02C0EB4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motivations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5205EE-2F9B-736A-8B8E-649F651DEF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F954E2-DF54-39B9-844D-3EB32F15D4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219621"/>
      </p:ext>
    </p:extLst>
  </p:cSld>
  <p:clrMapOvr>
    <a:masterClrMapping/>
  </p:clrMapOvr>
  <p:transition spd="slow" advClick="0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D8F27A-46C6-F47F-B2B4-1CA73B712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Quick </a:t>
            </a:r>
            <a:r>
              <a:rPr lang="fr-FR" sz="3200" dirty="0" err="1"/>
              <a:t>presentation</a:t>
            </a:r>
            <a:r>
              <a:rPr lang="fr-FR" sz="3200" dirty="0"/>
              <a:t> of the </a:t>
            </a:r>
            <a:r>
              <a:rPr lang="fr-FR" sz="3200" dirty="0" err="1"/>
              <a:t>general</a:t>
            </a:r>
            <a:r>
              <a:rPr lang="fr-FR" sz="3200" dirty="0"/>
              <a:t> </a:t>
            </a:r>
            <a:r>
              <a:rPr lang="fr-FR" sz="3200" dirty="0" err="1"/>
              <a:t>methodology</a:t>
            </a:r>
            <a:endParaRPr lang="fr-FR" sz="3200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EC0D106-D5B7-E990-65F8-AEEFCF769DA5}"/>
              </a:ext>
            </a:extLst>
          </p:cNvPr>
          <p:cNvSpPr/>
          <p:nvPr/>
        </p:nvSpPr>
        <p:spPr>
          <a:xfrm>
            <a:off x="6680739" y="167763"/>
            <a:ext cx="2330245" cy="24039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5890035"/>
      </p:ext>
    </p:extLst>
  </p:cSld>
  <p:clrMapOvr>
    <a:masterClrMapping/>
  </p:clrMapOvr>
  <p:transition spd="slow" advClick="0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D6F661-9375-B3D3-8F4A-9036B166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General objectives of the study</a:t>
            </a:r>
            <a:endParaRPr lang="fr-FR" dirty="0"/>
          </a:p>
        </p:txBody>
      </p:sp>
      <p:graphicFrame>
        <p:nvGraphicFramePr>
          <p:cNvPr id="5" name="Espace réservé du contenu 9">
            <a:extLst>
              <a:ext uri="{FF2B5EF4-FFF2-40B4-BE49-F238E27FC236}">
                <a16:creationId xmlns:a16="http://schemas.microsoft.com/office/drawing/2014/main" id="{B0FB7A2D-AA1C-70C7-57A2-42BE5B5232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087562"/>
              </p:ext>
            </p:extLst>
          </p:nvPr>
        </p:nvGraphicFramePr>
        <p:xfrm>
          <a:off x="-159971" y="1071245"/>
          <a:ext cx="8333944" cy="373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AB9062-491E-C815-9B18-884114205B3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56373D-1061-DA49-0C48-7FD734FF08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05173"/>
      </p:ext>
    </p:extLst>
  </p:cSld>
  <p:clrMapOvr>
    <a:masterClrMapping/>
  </p:clrMapOvr>
  <p:transition spd="slow" advClick="0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50BF791-7020-AB4D-1F07-6330B6012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3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economist</a:t>
            </a:r>
            <a:r>
              <a:rPr lang="fr-FR" dirty="0"/>
              <a:t> </a:t>
            </a:r>
            <a:r>
              <a:rPr lang="fr-FR" dirty="0" err="1"/>
              <a:t>researchers</a:t>
            </a:r>
            <a:endParaRPr lang="fr-FR" dirty="0"/>
          </a:p>
          <a:p>
            <a:pPr lvl="1"/>
            <a:r>
              <a:rPr lang="en-US" dirty="0"/>
              <a:t> Ikpidi Badji, PhD in economics from the University of Paris X Nanterre (intergenerational transfer specialist)</a:t>
            </a:r>
          </a:p>
          <a:p>
            <a:pPr lvl="1"/>
            <a:r>
              <a:rPr lang="en-US" dirty="0"/>
              <a:t>Jérôme Hubert, PhD of Economic Sciences, graduated from the University of Lille (housing specialist)</a:t>
            </a:r>
          </a:p>
          <a:p>
            <a:pPr lvl="1"/>
            <a:r>
              <a:rPr lang="en-US" dirty="0"/>
              <a:t>Christine Le Clainche, PhD of Economic Sciences, professor and researcher at the University of Lille (health specialist) </a:t>
            </a:r>
          </a:p>
          <a:p>
            <a:r>
              <a:rPr lang="fr-FR" dirty="0"/>
              <a:t>One </a:t>
            </a:r>
          </a:p>
          <a:p>
            <a:pPr lvl="1"/>
            <a:r>
              <a:rPr lang="en-US" dirty="0"/>
              <a:t>Jérémy Brémaud (Scop Ellyx), graduate in economics and management sciences from the University of Grenoble</a:t>
            </a:r>
          </a:p>
          <a:p>
            <a:r>
              <a:rPr lang="fr-FR" dirty="0" err="1"/>
              <a:t>Funding</a:t>
            </a:r>
            <a:r>
              <a:rPr lang="fr-FR" dirty="0"/>
              <a:t> : </a:t>
            </a:r>
          </a:p>
          <a:p>
            <a:pPr lvl="1"/>
            <a:r>
              <a:rPr lang="fr-FR" dirty="0"/>
              <a:t>Ministry of </a:t>
            </a:r>
            <a:r>
              <a:rPr lang="fr-FR" dirty="0" err="1"/>
              <a:t>Housing</a:t>
            </a:r>
            <a:r>
              <a:rPr lang="fr-FR" dirty="0"/>
              <a:t> (DHUP)</a:t>
            </a:r>
          </a:p>
          <a:p>
            <a:pPr lvl="1"/>
            <a:r>
              <a:rPr lang="fr-FR" dirty="0" err="1"/>
              <a:t>Supplementary</a:t>
            </a:r>
            <a:r>
              <a:rPr lang="fr-FR" dirty="0"/>
              <a:t> public pension </a:t>
            </a:r>
            <a:r>
              <a:rPr lang="fr-FR" dirty="0" err="1"/>
              <a:t>fund</a:t>
            </a:r>
            <a:r>
              <a:rPr lang="fr-FR" dirty="0"/>
              <a:t> (AGIRC ARRCO)</a:t>
            </a:r>
          </a:p>
          <a:p>
            <a:r>
              <a:rPr lang="fr-FR" dirty="0" err="1"/>
              <a:t>Coordinate</a:t>
            </a:r>
            <a:r>
              <a:rPr lang="fr-FR" dirty="0"/>
              <a:t> by </a:t>
            </a:r>
            <a:r>
              <a:rPr lang="fr-FR" dirty="0" err="1"/>
              <a:t>cohabilis</a:t>
            </a:r>
            <a:r>
              <a:rPr lang="fr-FR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75B5709-9BEE-0869-CA29-32F67EAC5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04E46AB-DAB9-A662-E4D0-27503CB3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have </a:t>
            </a:r>
            <a:r>
              <a:rPr lang="fr-FR" dirty="0" err="1"/>
              <a:t>studied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18CF7C-53A8-0B2E-FBC4-E4AE078D5A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03209"/>
      </p:ext>
    </p:extLst>
  </p:cSld>
  <p:clrMapOvr>
    <a:masterClrMapping/>
  </p:clrMapOvr>
  <p:transition spd="slow" advClick="0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65B17A-1201-DF2A-B9D4-949579CB7FF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D1EC4C-09F6-9985-52BE-6DB6F94B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Phases of the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F2CF32-FC6B-F0A0-8E9C-E109955E9E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3CD8649-A0D0-8235-2729-A124F73F9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880440"/>
              </p:ext>
            </p:extLst>
          </p:nvPr>
        </p:nvGraphicFramePr>
        <p:xfrm>
          <a:off x="670034" y="1392912"/>
          <a:ext cx="7864476" cy="321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513390"/>
      </p:ext>
    </p:extLst>
  </p:cSld>
  <p:clrMapOvr>
    <a:masterClrMapping/>
  </p:clrMapOvr>
  <p:transition spd="slow" advClick="0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5B28AC-A8CF-2822-341C-129911CE7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The profiles of the young and elderly people in ISH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F1F4ABB-22D1-573A-AF70-204FF9C243E1}"/>
              </a:ext>
            </a:extLst>
          </p:cNvPr>
          <p:cNvSpPr/>
          <p:nvPr/>
        </p:nvSpPr>
        <p:spPr>
          <a:xfrm>
            <a:off x="6654613" y="167763"/>
            <a:ext cx="2330245" cy="24039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329025"/>
      </p:ext>
    </p:extLst>
  </p:cSld>
  <p:clrMapOvr>
    <a:masterClrMapping/>
  </p:clrMapOvr>
  <p:transition spd="slow" advClick="0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5DF469-D54E-0699-05ED-07AE4EE0D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1" y="1392913"/>
            <a:ext cx="3900981" cy="28758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Nearly four out of five (79.1%) senior sharers are 75 years or older, with an average age of 83.5 years</a:t>
            </a:r>
          </a:p>
          <a:p>
            <a:r>
              <a:rPr lang="en-US" dirty="0"/>
              <a:t>A significant proportion of people over 85 years of age (52.5%), in line with the age of entry into an Establishment of Accommodation for Dependent Old Persons (86 years)</a:t>
            </a:r>
          </a:p>
          <a:p>
            <a:pPr lvl="1"/>
            <a:r>
              <a:rPr lang="en-US" dirty="0"/>
              <a:t>Moreover, from the age of 85, 61% of seniors receive help with daily living, regardless of their GIR.</a:t>
            </a:r>
            <a:endParaRPr lang="en-US" altLang="fr-FR" dirty="0"/>
          </a:p>
          <a:p>
            <a:pPr lvl="1"/>
            <a:endParaRPr lang="en-US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6E1C2CF-3A6B-258C-EE8E-8B6A72A9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Profile of seniors 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A3AD3811-AC0F-CC31-43EA-B5E1E0DBC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18" y="1392913"/>
            <a:ext cx="3900981" cy="27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8C1DD18A-6459-529A-76DA-8B90231186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03A17B7-C096-809F-DD8E-512886C89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ADA6C8-19F5-0684-BEFA-E49B36F5765E}"/>
              </a:ext>
            </a:extLst>
          </p:cNvPr>
          <p:cNvSpPr txBox="1"/>
          <p:nvPr/>
        </p:nvSpPr>
        <p:spPr>
          <a:xfrm>
            <a:off x="4564251" y="1423909"/>
            <a:ext cx="448518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</a:rPr>
              <a:t>Distribution of </a:t>
            </a:r>
            <a:r>
              <a:rPr lang="fr-FR" sz="1200" b="1" dirty="0" err="1">
                <a:solidFill>
                  <a:srgbClr val="000000"/>
                </a:solidFill>
              </a:rPr>
              <a:t>elderly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err="1">
                <a:solidFill>
                  <a:srgbClr val="000000"/>
                </a:solidFill>
              </a:rPr>
              <a:t>householders</a:t>
            </a:r>
            <a:r>
              <a:rPr lang="fr-FR" sz="1200" b="1" dirty="0">
                <a:solidFill>
                  <a:srgbClr val="000000"/>
                </a:solidFill>
              </a:rPr>
              <a:t> by </a:t>
            </a:r>
            <a:r>
              <a:rPr lang="fr-FR" sz="1200" b="1" dirty="0" err="1">
                <a:solidFill>
                  <a:srgbClr val="000000"/>
                </a:solidFill>
              </a:rPr>
              <a:t>age</a:t>
            </a:r>
            <a:r>
              <a:rPr lang="fr-FR" sz="1200" b="1" dirty="0">
                <a:solidFill>
                  <a:srgbClr val="000000"/>
                </a:solidFill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924441182"/>
      </p:ext>
    </p:extLst>
  </p:cSld>
  <p:clrMapOvr>
    <a:masterClrMapping/>
  </p:clrMapOvr>
  <p:transition spd="slow" advClick="0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D71B744-A372-584A-9198-CDB8BE459D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2" y="1392913"/>
            <a:ext cx="2399222" cy="2875875"/>
          </a:xfrm>
          <a:ln>
            <a:solidFill>
              <a:schemeClr val="tx1"/>
            </a:solidFill>
          </a:ln>
        </p:spPr>
        <p:txBody>
          <a:bodyPr lIns="72000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A proportion of 88.9% of elderly people who we can assume live alone</a:t>
            </a:r>
            <a:endParaRPr lang="fr-FR" dirty="0"/>
          </a:p>
          <a:p>
            <a:pPr>
              <a:lnSpc>
                <a:spcPct val="100000"/>
              </a:lnSpc>
            </a:pPr>
            <a:endParaRPr lang="fr-FR" dirty="0"/>
          </a:p>
          <a:p>
            <a:pPr>
              <a:lnSpc>
                <a:spcPct val="100000"/>
              </a:lnSpc>
            </a:pPr>
            <a:r>
              <a:rPr lang="fr-FR" dirty="0" err="1"/>
              <a:t>Lonely</a:t>
            </a:r>
            <a:r>
              <a:rPr lang="fr-FR" dirty="0"/>
              <a:t> seniors : 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single </a:t>
            </a:r>
          </a:p>
          <a:p>
            <a:pPr lvl="1">
              <a:lnSpc>
                <a:spcPct val="100000"/>
              </a:lnSpc>
            </a:pPr>
            <a:r>
              <a:rPr lang="fr-FR" dirty="0" err="1"/>
              <a:t>divorced</a:t>
            </a:r>
            <a:endParaRPr lang="fr-FR" dirty="0"/>
          </a:p>
          <a:p>
            <a:pPr lvl="1">
              <a:lnSpc>
                <a:spcPct val="100000"/>
              </a:lnSpc>
            </a:pPr>
            <a:r>
              <a:rPr lang="fr-FR" dirty="0" err="1"/>
              <a:t>Widowed</a:t>
            </a:r>
            <a:endParaRPr lang="fr-FR" dirty="0"/>
          </a:p>
          <a:p>
            <a:pPr lvl="1">
              <a:lnSpc>
                <a:spcPct val="100000"/>
              </a:lnSpc>
            </a:pPr>
            <a:endParaRPr lang="fr-FR" dirty="0"/>
          </a:p>
          <a:p>
            <a:pPr>
              <a:lnSpc>
                <a:spcPct val="100000"/>
              </a:lnSpc>
            </a:pPr>
            <a:r>
              <a:rPr lang="fr-FR" dirty="0" err="1"/>
              <a:t>Other</a:t>
            </a:r>
            <a:r>
              <a:rPr lang="fr-FR" dirty="0"/>
              <a:t> 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Common Law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Married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F6F5B79-04C1-400B-6DEB-DBE34566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Profile of seniors </a:t>
            </a:r>
            <a:endParaRPr lang="en-US" sz="20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CC664-E66F-9638-DCCC-C767DDC7D3B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Economic potential of ISH</a:t>
            </a:r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9CF911-95F3-78F9-0B0C-879C341EF2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8550" y="4721225"/>
            <a:ext cx="42545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A30101-67FD-4F23-9817-B2DAC0C7CA67}" type="slidenum">
              <a:rPr lang="fr-FR" smtClean="0"/>
              <a:pPr>
                <a:defRPr/>
              </a:pPr>
              <a:t>17</a:t>
            </a:fld>
            <a:endParaRPr/>
          </a:p>
        </p:txBody>
      </p:sp>
      <p:pic>
        <p:nvPicPr>
          <p:cNvPr id="71685" name="Image 6">
            <a:extLst>
              <a:ext uri="{FF2B5EF4-FFF2-40B4-BE49-F238E27FC236}">
                <a16:creationId xmlns:a16="http://schemas.microsoft.com/office/drawing/2014/main" id="{9C1CBEAA-0939-D819-D5B5-ADB84D06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59" y="1233424"/>
            <a:ext cx="5848844" cy="328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6F4F4CF-6895-B5E0-F833-A8CE6DF433CC}"/>
              </a:ext>
            </a:extLst>
          </p:cNvPr>
          <p:cNvSpPr txBox="1"/>
          <p:nvPr/>
        </p:nvSpPr>
        <p:spPr>
          <a:xfrm>
            <a:off x="7244252" y="2444792"/>
            <a:ext cx="127613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dirty="0" err="1">
                <a:solidFill>
                  <a:schemeClr val="bg2">
                    <a:lumMod val="50000"/>
                  </a:schemeClr>
                </a:solidFill>
              </a:rPr>
              <a:t>Householders</a:t>
            </a:r>
            <a:endParaRPr lang="fr-FR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C5CD0A0-33D0-390C-6C04-023CC0B470F4}"/>
              </a:ext>
            </a:extLst>
          </p:cNvPr>
          <p:cNvSpPr/>
          <p:nvPr/>
        </p:nvSpPr>
        <p:spPr>
          <a:xfrm>
            <a:off x="4572000" y="1710559"/>
            <a:ext cx="638503" cy="6542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2AAC3D-2C10-71E3-74F2-0CB60820E649}"/>
              </a:ext>
            </a:extLst>
          </p:cNvPr>
          <p:cNvSpPr txBox="1"/>
          <p:nvPr/>
        </p:nvSpPr>
        <p:spPr>
          <a:xfrm>
            <a:off x="3198065" y="1308189"/>
            <a:ext cx="5617032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Marital </a:t>
            </a:r>
            <a:r>
              <a:rPr lang="fr-FR" b="1" dirty="0" err="1">
                <a:solidFill>
                  <a:srgbClr val="000000"/>
                </a:solidFill>
              </a:rPr>
              <a:t>status</a:t>
            </a:r>
            <a:r>
              <a:rPr lang="fr-FR" b="1" dirty="0">
                <a:solidFill>
                  <a:srgbClr val="000000"/>
                </a:solidFill>
              </a:rPr>
              <a:t> : </a:t>
            </a:r>
            <a:r>
              <a:rPr lang="en-US" b="1" dirty="0">
                <a:solidFill>
                  <a:srgbClr val="000000"/>
                </a:solidFill>
              </a:rPr>
              <a:t>comparison between Cohabilis data and national data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8C8FDE-89D7-9DE2-CB0A-C6F9DE79E025}"/>
              </a:ext>
            </a:extLst>
          </p:cNvPr>
          <p:cNvSpPr txBox="1"/>
          <p:nvPr/>
        </p:nvSpPr>
        <p:spPr>
          <a:xfrm>
            <a:off x="6006581" y="3666963"/>
            <a:ext cx="526942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rgbClr val="000000"/>
                </a:solidFill>
              </a:rPr>
              <a:t>Single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9DD7F57-E7EF-5623-7FB1-EB3868F454B3}"/>
              </a:ext>
            </a:extLst>
          </p:cNvPr>
          <p:cNvSpPr txBox="1"/>
          <p:nvPr/>
        </p:nvSpPr>
        <p:spPr>
          <a:xfrm>
            <a:off x="5343146" y="3666963"/>
            <a:ext cx="526942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700" dirty="0" err="1">
                <a:solidFill>
                  <a:srgbClr val="000000"/>
                </a:solidFill>
              </a:rPr>
              <a:t>Divorced</a:t>
            </a:r>
            <a:endParaRPr lang="fr-FR" sz="700" dirty="0">
              <a:solidFill>
                <a:srgbClr val="00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0D6E721-6E74-5C21-0C1C-5E44F71FA563}"/>
              </a:ext>
            </a:extLst>
          </p:cNvPr>
          <p:cNvSpPr txBox="1"/>
          <p:nvPr/>
        </p:nvSpPr>
        <p:spPr>
          <a:xfrm>
            <a:off x="4684587" y="3666962"/>
            <a:ext cx="609191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700" dirty="0" err="1">
                <a:solidFill>
                  <a:srgbClr val="000000"/>
                </a:solidFill>
              </a:rPr>
              <a:t>Widowed</a:t>
            </a:r>
            <a:endParaRPr lang="fr-FR" sz="700" dirty="0">
              <a:solidFill>
                <a:srgbClr val="00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F7158F-17C1-96F4-46C0-C2246BAB31F3}"/>
              </a:ext>
            </a:extLst>
          </p:cNvPr>
          <p:cNvSpPr txBox="1"/>
          <p:nvPr/>
        </p:nvSpPr>
        <p:spPr>
          <a:xfrm>
            <a:off x="3873278" y="3666961"/>
            <a:ext cx="811309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700" dirty="0">
                <a:solidFill>
                  <a:srgbClr val="000000"/>
                </a:solidFill>
              </a:rPr>
              <a:t>Concubinage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CF310BC-F9AF-2BAD-1D33-5336824F34C2}"/>
              </a:ext>
            </a:extLst>
          </p:cNvPr>
          <p:cNvSpPr txBox="1"/>
          <p:nvPr/>
        </p:nvSpPr>
        <p:spPr>
          <a:xfrm>
            <a:off x="3204342" y="3671276"/>
            <a:ext cx="811309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700" dirty="0" err="1">
                <a:solidFill>
                  <a:srgbClr val="000000"/>
                </a:solidFill>
              </a:rPr>
              <a:t>Maried</a:t>
            </a:r>
            <a:endParaRPr lang="fr-FR" sz="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EFFD74-4477-17D8-B537-AE28505DE8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Senior householders occupy fewer houses than the rest of the population of the same age / compare to apartment</a:t>
            </a:r>
          </a:p>
          <a:p>
            <a:r>
              <a:rPr lang="en-US" dirty="0"/>
              <a:t>The proportion of housing of 100 m2 is significantly higher than for the rest of the population aged over 60 (39.7% for 60-74 year </a:t>
            </a:r>
            <a:r>
              <a:rPr lang="en-US" dirty="0" err="1"/>
              <a:t>olds</a:t>
            </a:r>
            <a:r>
              <a:rPr lang="en-US" dirty="0"/>
              <a:t> and 30.8% for 75 year </a:t>
            </a:r>
            <a:r>
              <a:rPr lang="en-US" dirty="0" err="1"/>
              <a:t>olds</a:t>
            </a:r>
            <a:r>
              <a:rPr lang="en-US" dirty="0"/>
              <a:t> and over)</a:t>
            </a:r>
          </a:p>
          <a:p>
            <a:r>
              <a:rPr lang="en-US" dirty="0"/>
              <a:t>It is interesting to note that the senior </a:t>
            </a:r>
            <a:r>
              <a:rPr lang="en-US" dirty="0" err="1"/>
              <a:t>homesharers</a:t>
            </a:r>
            <a:r>
              <a:rPr lang="en-US" dirty="0"/>
              <a:t> live very largely in housing with more than three rooms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D86F56-750F-61C9-F5D1-9F1E93998B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473C447-CAD9-63EF-1965-9C30FAAD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Profile of seniors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3E2DAB-9500-E2F7-745F-7DDF3A384D4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Economic potential of ISH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67285"/>
      </p:ext>
    </p:extLst>
  </p:cSld>
  <p:clrMapOvr>
    <a:masterClrMapping/>
  </p:clrMapOvr>
  <p:transition spd="slow" advClick="0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D3C55BD-8147-BAC4-7645-1916E2ECDA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1" y="1392913"/>
            <a:ext cx="3987799" cy="2875875"/>
          </a:xfrm>
        </p:spPr>
        <p:txBody>
          <a:bodyPr>
            <a:normAutofit/>
          </a:bodyPr>
          <a:lstStyle/>
          <a:p>
            <a:r>
              <a:rPr lang="en-US" dirty="0"/>
              <a:t>Just over three quarters (76.4%) of young people are in the 18-25 age group</a:t>
            </a:r>
          </a:p>
          <a:p>
            <a:r>
              <a:rPr lang="en-US" dirty="0"/>
              <a:t>Two-thirds of young people in </a:t>
            </a:r>
            <a:r>
              <a:rPr lang="en-US" dirty="0" err="1"/>
              <a:t>homesharing</a:t>
            </a:r>
            <a:r>
              <a:rPr lang="en-US" dirty="0"/>
              <a:t> (66.9%) are of French nationality, one in five comes from an African country </a:t>
            </a:r>
            <a:br>
              <a:rPr lang="en-US" dirty="0"/>
            </a:br>
            <a:r>
              <a:rPr lang="en-US" dirty="0"/>
              <a:t>(21.1%, including 9.0% from the Maghreb)</a:t>
            </a:r>
          </a:p>
          <a:p>
            <a:r>
              <a:rPr lang="en-US" dirty="0"/>
              <a:t>79,2 % of the young people hosted are students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7C98F5-EC01-A072-D1FB-ED431681D8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A30101-67FD-4F23-9817-B2DAC0C7CA6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4B76564-7BEA-DDCE-2D86-6E3704BC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Profile of Young people </a:t>
            </a:r>
            <a:endParaRPr lang="en-US" sz="20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8B0546-FB17-AEFD-01D4-CED2403E5A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Economic potential of ISH</a:t>
            </a:r>
            <a:endParaRPr lang="en-US"/>
          </a:p>
        </p:txBody>
      </p:sp>
      <p:pic>
        <p:nvPicPr>
          <p:cNvPr id="75781" name="Image 5">
            <a:extLst>
              <a:ext uri="{FF2B5EF4-FFF2-40B4-BE49-F238E27FC236}">
                <a16:creationId xmlns:a16="http://schemas.microsoft.com/office/drawing/2014/main" id="{77F78491-22AB-0F1E-7B54-0FCEC6E5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77" y="1450769"/>
            <a:ext cx="4611323" cy="28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6F861D5-1A04-C5E0-85B9-2B3400874F45}"/>
              </a:ext>
            </a:extLst>
          </p:cNvPr>
          <p:cNvSpPr txBox="1"/>
          <p:nvPr/>
        </p:nvSpPr>
        <p:spPr>
          <a:xfrm>
            <a:off x="4564251" y="1423909"/>
            <a:ext cx="4485182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</a:rPr>
              <a:t>Distribution of </a:t>
            </a:r>
            <a:r>
              <a:rPr lang="fr-FR" sz="1100" b="1" dirty="0" err="1">
                <a:solidFill>
                  <a:srgbClr val="000000"/>
                </a:solidFill>
              </a:rPr>
              <a:t>young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homeharers</a:t>
            </a:r>
            <a:r>
              <a:rPr lang="fr-FR" sz="1100" b="1" dirty="0">
                <a:solidFill>
                  <a:srgbClr val="000000"/>
                </a:solidFill>
              </a:rPr>
              <a:t> by </a:t>
            </a:r>
            <a:r>
              <a:rPr lang="fr-FR" sz="1100" b="1" dirty="0" err="1">
                <a:solidFill>
                  <a:srgbClr val="000000"/>
                </a:solidFill>
              </a:rPr>
              <a:t>age</a:t>
            </a:r>
            <a:r>
              <a:rPr lang="fr-FR" sz="1100" b="1" dirty="0">
                <a:solidFill>
                  <a:srgbClr val="000000"/>
                </a:solidFill>
              </a:rPr>
              <a:t> group</a:t>
            </a:r>
          </a:p>
        </p:txBody>
      </p:sp>
    </p:spTree>
  </p:cSld>
  <p:clrMapOvr>
    <a:masterClrMapping/>
  </p:clrMapOvr>
  <p:transition spd="slow"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5AFDAC-9CDD-B2AB-E543-36085ECC76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Why did we decide to measure economic impact?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Quick presentation of the general methodology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The profiles of the young and elderly people in ISH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j-lt"/>
              </a:rPr>
              <a:t>Summary of significant impacts</a:t>
            </a:r>
          </a:p>
          <a:p>
            <a:pPr marL="598488" lvl="1" indent="-342900">
              <a:buFont typeface="+mj-lt"/>
              <a:buAutoNum type="arabicPeriod"/>
            </a:pPr>
            <a:r>
              <a:rPr lang="fr-FR" sz="1400" dirty="0">
                <a:latin typeface="+mj-lt"/>
              </a:rPr>
              <a:t>Impacts on the </a:t>
            </a:r>
            <a:r>
              <a:rPr lang="fr-FR" sz="1400" dirty="0">
                <a:effectLst/>
                <a:latin typeface="+mj-lt"/>
              </a:rPr>
              <a:t>National Family </a:t>
            </a:r>
            <a:r>
              <a:rPr lang="fr-FR" sz="1400" dirty="0" err="1">
                <a:effectLst/>
                <a:latin typeface="+mj-lt"/>
              </a:rPr>
              <a:t>Allowance</a:t>
            </a:r>
            <a:r>
              <a:rPr lang="fr-FR" sz="1400" dirty="0">
                <a:effectLst/>
                <a:latin typeface="+mj-lt"/>
              </a:rPr>
              <a:t> </a:t>
            </a:r>
            <a:r>
              <a:rPr lang="fr-FR" sz="1400" dirty="0" err="1">
                <a:effectLst/>
                <a:latin typeface="+mj-lt"/>
              </a:rPr>
              <a:t>Fund</a:t>
            </a:r>
            <a:r>
              <a:rPr lang="fr-FR" sz="1400" dirty="0">
                <a:effectLst/>
                <a:latin typeface="+mj-lt"/>
              </a:rPr>
              <a:t> (Caisse nationale d’allocations familiales (CNAF) and the </a:t>
            </a:r>
            <a:r>
              <a:rPr lang="fr-FR" sz="1400" dirty="0" err="1">
                <a:effectLst/>
                <a:latin typeface="+mj-lt"/>
              </a:rPr>
              <a:t>young</a:t>
            </a:r>
            <a:r>
              <a:rPr lang="fr-FR" sz="1400" dirty="0">
                <a:effectLst/>
                <a:latin typeface="+mj-lt"/>
              </a:rPr>
              <a:t> people</a:t>
            </a:r>
          </a:p>
          <a:p>
            <a:pPr marL="598488" lvl="1" indent="-342900">
              <a:buFont typeface="+mj-lt"/>
              <a:buAutoNum type="arabicPeriod"/>
            </a:pPr>
            <a:r>
              <a:rPr lang="fr-FR" sz="1400" dirty="0">
                <a:latin typeface="+mj-lt"/>
              </a:rPr>
              <a:t>Impacts on the </a:t>
            </a:r>
            <a:r>
              <a:rPr lang="fr-FR" sz="1400" dirty="0" err="1">
                <a:effectLst/>
                <a:latin typeface="+mj-lt"/>
              </a:rPr>
              <a:t>elderly</a:t>
            </a:r>
            <a:r>
              <a:rPr lang="fr-FR" sz="1400" dirty="0">
                <a:effectLst/>
                <a:latin typeface="+mj-lt"/>
              </a:rPr>
              <a:t> people</a:t>
            </a:r>
            <a:endParaRPr lang="fr-FR" sz="1400" dirty="0">
              <a:latin typeface="+mj-lt"/>
            </a:endParaRPr>
          </a:p>
          <a:p>
            <a:pPr marL="598488" lvl="1" indent="-342900">
              <a:buFont typeface="+mj-lt"/>
              <a:buAutoNum type="arabicPeriod"/>
            </a:pPr>
            <a:endParaRPr lang="fr-FR" sz="1400" dirty="0">
              <a:effectLst/>
              <a:latin typeface="+mj-lt"/>
            </a:endParaRPr>
          </a:p>
          <a:p>
            <a:pPr marL="598488" lvl="1" indent="-342900">
              <a:buFont typeface="+mj-lt"/>
              <a:buAutoNum type="arabicPeriod"/>
            </a:pPr>
            <a:endParaRPr lang="fr-FR" sz="1400" dirty="0"/>
          </a:p>
          <a:p>
            <a:pPr marL="598488" lvl="1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CE2AD56-B50B-53C7-C4F8-408F80B7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3BCA7A-798E-CA1F-BE96-E099F8E6699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8DC4ED-1FAE-5677-EB9E-75AAE44814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80347"/>
      </p:ext>
    </p:extLst>
  </p:cSld>
  <p:clrMapOvr>
    <a:masterClrMapping/>
  </p:clrMapOvr>
  <p:transition spd="slow" advClick="0" advTm="3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5B28AC-A8CF-2822-341C-129911CE7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920" y="1759120"/>
            <a:ext cx="5857568" cy="1374775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Summary of significant impacts </a:t>
            </a:r>
            <a:br>
              <a:rPr lang="en-US" sz="2800" dirty="0"/>
            </a:br>
            <a:r>
              <a:rPr lang="en-US" sz="2800" dirty="0"/>
              <a:t>(parts 1 to 7 of the study)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F1F4ABB-22D1-573A-AF70-204FF9C243E1}"/>
              </a:ext>
            </a:extLst>
          </p:cNvPr>
          <p:cNvSpPr/>
          <p:nvPr/>
        </p:nvSpPr>
        <p:spPr>
          <a:xfrm>
            <a:off x="6654613" y="167763"/>
            <a:ext cx="2330245" cy="24039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9507994"/>
      </p:ext>
    </p:extLst>
  </p:cSld>
  <p:clrMapOvr>
    <a:masterClrMapping/>
  </p:clrMapOvr>
  <p:transition spd="slow" advClick="0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E58C97-5A5A-3E7F-4B99-57E96C1B3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919" y="1759120"/>
            <a:ext cx="6227546" cy="1374775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+mn-lt"/>
              </a:rPr>
              <a:t>Impacts on the </a:t>
            </a:r>
            <a:r>
              <a:rPr lang="fr-FR" sz="2400" dirty="0">
                <a:effectLst/>
                <a:latin typeface="+mn-lt"/>
              </a:rPr>
              <a:t>National Family </a:t>
            </a:r>
            <a:r>
              <a:rPr lang="fr-FR" sz="2400" dirty="0" err="1">
                <a:effectLst/>
                <a:latin typeface="+mn-lt"/>
              </a:rPr>
              <a:t>Allowance</a:t>
            </a:r>
            <a:r>
              <a:rPr lang="fr-FR" sz="2400" dirty="0">
                <a:effectLst/>
                <a:latin typeface="+mn-lt"/>
              </a:rPr>
              <a:t> </a:t>
            </a:r>
            <a:r>
              <a:rPr lang="fr-FR" sz="2400" dirty="0" err="1">
                <a:effectLst/>
                <a:latin typeface="+mn-lt"/>
              </a:rPr>
              <a:t>Fund</a:t>
            </a:r>
            <a:r>
              <a:rPr lang="fr-FR" sz="2400" dirty="0">
                <a:effectLst/>
                <a:latin typeface="+mn-lt"/>
              </a:rPr>
              <a:t> (Caisse nationale d’allocations familiales (CNAF) and the </a:t>
            </a:r>
            <a:r>
              <a:rPr lang="fr-FR" sz="2400" dirty="0" err="1">
                <a:effectLst/>
                <a:latin typeface="+mn-lt"/>
              </a:rPr>
              <a:t>young</a:t>
            </a:r>
            <a:r>
              <a:rPr lang="fr-FR" sz="2400" dirty="0">
                <a:effectLst/>
                <a:latin typeface="+mn-lt"/>
              </a:rPr>
              <a:t> people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7614490"/>
      </p:ext>
    </p:extLst>
  </p:cSld>
  <p:clrMapOvr>
    <a:masterClrMapping/>
  </p:clrMapOvr>
  <p:transition spd="slow" advClick="0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22BB45-B1CD-0B4B-22ED-6019DAD62A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61313" y="4721225"/>
            <a:ext cx="42545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A30101-67FD-4F23-9817-B2DAC0C7CA67}" type="slidenum">
              <a:rPr lang="fr-FR" smtClean="0"/>
              <a:pPr>
                <a:defRPr/>
              </a:pPr>
              <a:t>22</a:t>
            </a:fld>
            <a:endParaRPr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21F7244-442A-7ACE-E84E-A1646FCE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98475"/>
            <a:ext cx="8334375" cy="530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Average rents for a room in a private home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98F324-EB44-2F0C-1137-AD77849FB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Economic potential of ISH</a:t>
            </a:r>
            <a:endParaRPr lang="en-US"/>
          </a:p>
        </p:txBody>
      </p:sp>
      <p:pic>
        <p:nvPicPr>
          <p:cNvPr id="94214" name="Image 6">
            <a:extLst>
              <a:ext uri="{FF2B5EF4-FFF2-40B4-BE49-F238E27FC236}">
                <a16:creationId xmlns:a16="http://schemas.microsoft.com/office/drawing/2014/main" id="{D4394599-5864-C62F-9923-6C1962152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33" y="920154"/>
            <a:ext cx="5763734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0E1A97-A0D3-2587-708E-51B44630F743}"/>
              </a:ext>
            </a:extLst>
          </p:cNvPr>
          <p:cNvSpPr txBox="1"/>
          <p:nvPr/>
        </p:nvSpPr>
        <p:spPr>
          <a:xfrm>
            <a:off x="2456481" y="996801"/>
            <a:ext cx="407191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100" b="1" dirty="0" err="1">
                <a:solidFill>
                  <a:srgbClr val="000000"/>
                </a:solidFill>
              </a:rPr>
              <a:t>Average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monthly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rent</a:t>
            </a:r>
            <a:r>
              <a:rPr lang="fr-FR" sz="1100" b="1" dirty="0">
                <a:solidFill>
                  <a:srgbClr val="000000"/>
                </a:solidFill>
              </a:rPr>
              <a:t> of a room in a </a:t>
            </a:r>
            <a:r>
              <a:rPr lang="fr-FR" sz="1100" b="1" dirty="0" err="1">
                <a:solidFill>
                  <a:srgbClr val="000000"/>
                </a:solidFill>
              </a:rPr>
              <a:t>private</a:t>
            </a:r>
            <a:r>
              <a:rPr lang="fr-FR" sz="1100" b="1" dirty="0">
                <a:solidFill>
                  <a:srgbClr val="000000"/>
                </a:solidFill>
              </a:rPr>
              <a:t> home by city in France </a:t>
            </a:r>
          </a:p>
          <a:p>
            <a:pPr algn="ctr"/>
            <a:r>
              <a:rPr lang="fr-FR" sz="1100" b="1" dirty="0">
                <a:solidFill>
                  <a:srgbClr val="000000"/>
                </a:solidFill>
              </a:rPr>
              <a:t>(</a:t>
            </a:r>
            <a:r>
              <a:rPr lang="fr-FR" sz="1100" b="1" dirty="0" err="1">
                <a:solidFill>
                  <a:srgbClr val="000000"/>
                </a:solidFill>
              </a:rPr>
              <a:t>market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price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without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solidarity</a:t>
            </a:r>
            <a:r>
              <a:rPr lang="fr-FR" sz="1100" b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7788760"/>
      </p:ext>
    </p:extLst>
  </p:cSld>
  <p:clrMapOvr>
    <a:masterClrMapping/>
  </p:clrMapOvr>
  <p:transition spd="slow" advClick="0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FC5A91-B52E-2B92-A3EC-5D2E83391D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61313" y="4721225"/>
            <a:ext cx="42545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A30101-67FD-4F23-9817-B2DAC0C7CA67}" type="slidenum">
              <a:rPr lang="fr-FR" smtClean="0"/>
              <a:pPr>
                <a:defRPr/>
              </a:pPr>
              <a:t>23</a:t>
            </a:fld>
            <a:endParaRPr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81D973E-AD5F-9581-B54E-258655D7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98475"/>
            <a:ext cx="8334375" cy="530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The modest financial compensation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26185B-DB0B-C59E-B2F7-6D84FCDA9C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Economic potential of ISH</a:t>
            </a:r>
            <a:endParaRPr lang="en-US"/>
          </a:p>
        </p:txBody>
      </p:sp>
      <p:pic>
        <p:nvPicPr>
          <p:cNvPr id="93190" name="Image 2">
            <a:extLst>
              <a:ext uri="{FF2B5EF4-FFF2-40B4-BE49-F238E27FC236}">
                <a16:creationId xmlns:a16="http://schemas.microsoft.com/office/drawing/2014/main" id="{ECE6306E-7CB8-9980-B4E9-37C5B7B4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169392"/>
            <a:ext cx="4567238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12F73B7-529F-AAD5-C735-E367DA4EB764}"/>
              </a:ext>
            </a:extLst>
          </p:cNvPr>
          <p:cNvSpPr txBox="1"/>
          <p:nvPr/>
        </p:nvSpPr>
        <p:spPr>
          <a:xfrm>
            <a:off x="2120899" y="973516"/>
            <a:ext cx="4442633" cy="7155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000000"/>
                </a:solidFill>
              </a:rPr>
              <a:t>Average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err="1">
                <a:solidFill>
                  <a:srgbClr val="000000"/>
                </a:solidFill>
              </a:rPr>
              <a:t>amount</a:t>
            </a:r>
            <a:r>
              <a:rPr lang="fr-FR" b="1" dirty="0">
                <a:solidFill>
                  <a:srgbClr val="000000"/>
                </a:solidFill>
              </a:rPr>
              <a:t> of "</a:t>
            </a:r>
            <a:r>
              <a:rPr lang="fr-FR" b="1" i="1" dirty="0" err="1">
                <a:solidFill>
                  <a:srgbClr val="000000"/>
                </a:solidFill>
              </a:rPr>
              <a:t>modest</a:t>
            </a:r>
            <a:r>
              <a:rPr lang="fr-FR" b="1" i="1" dirty="0">
                <a:solidFill>
                  <a:srgbClr val="000000"/>
                </a:solidFill>
              </a:rPr>
              <a:t> </a:t>
            </a:r>
            <a:r>
              <a:rPr lang="fr-FR" b="1" i="1" dirty="0" err="1">
                <a:solidFill>
                  <a:srgbClr val="000000"/>
                </a:solidFill>
              </a:rPr>
              <a:t>financial</a:t>
            </a:r>
            <a:r>
              <a:rPr lang="fr-FR" b="1" i="1" dirty="0">
                <a:solidFill>
                  <a:srgbClr val="000000"/>
                </a:solidFill>
              </a:rPr>
              <a:t> compensation</a:t>
            </a:r>
            <a:r>
              <a:rPr lang="fr-FR" b="1" dirty="0">
                <a:solidFill>
                  <a:srgbClr val="000000"/>
                </a:solidFill>
              </a:rPr>
              <a:t>" in the </a:t>
            </a:r>
            <a:r>
              <a:rPr lang="fr-FR" b="1" dirty="0" err="1">
                <a:solidFill>
                  <a:srgbClr val="000000"/>
                </a:solidFill>
              </a:rPr>
              <a:t>context</a:t>
            </a:r>
            <a:r>
              <a:rPr lang="fr-FR" b="1" dirty="0">
                <a:solidFill>
                  <a:srgbClr val="000000"/>
                </a:solidFill>
              </a:rPr>
              <a:t> of </a:t>
            </a:r>
            <a:r>
              <a:rPr lang="fr-FR" b="1" dirty="0" err="1">
                <a:solidFill>
                  <a:srgbClr val="000000"/>
                </a:solidFill>
              </a:rPr>
              <a:t>intergenerational</a:t>
            </a:r>
            <a:r>
              <a:rPr lang="fr-FR" b="1" dirty="0">
                <a:solidFill>
                  <a:srgbClr val="000000"/>
                </a:solidFill>
              </a:rPr>
              <a:t> cohabitation </a:t>
            </a:r>
            <a:r>
              <a:rPr lang="fr-FR" b="1" dirty="0" err="1">
                <a:solidFill>
                  <a:srgbClr val="000000"/>
                </a:solidFill>
              </a:rPr>
              <a:t>implemented</a:t>
            </a:r>
            <a:r>
              <a:rPr lang="fr-FR" b="1" dirty="0">
                <a:solidFill>
                  <a:srgbClr val="000000"/>
                </a:solidFill>
              </a:rPr>
              <a:t> by </a:t>
            </a:r>
            <a:r>
              <a:rPr lang="fr-FR" b="1" dirty="0" err="1">
                <a:solidFill>
                  <a:srgbClr val="000000"/>
                </a:solidFill>
              </a:rPr>
              <a:t>our</a:t>
            </a:r>
            <a:r>
              <a:rPr lang="fr-FR" b="1" dirty="0">
                <a:solidFill>
                  <a:srgbClr val="000000"/>
                </a:solidFill>
              </a:rPr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607209031"/>
      </p:ext>
    </p:extLst>
  </p:cSld>
  <p:clrMapOvr>
    <a:masterClrMapping/>
  </p:clrMapOvr>
  <p:transition spd="slow" advClick="0" advTm="3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u texte 7">
            <a:extLst>
              <a:ext uri="{FF2B5EF4-FFF2-40B4-BE49-F238E27FC236}">
                <a16:creationId xmlns:a16="http://schemas.microsoft.com/office/drawing/2014/main" id="{309AFC17-EE98-7AA3-BFF5-018195AD667B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fr-FR" dirty="0"/>
              <a:t>According to section 4.3.1 on the standard of living of young people, the average income of a young student aged 18-30 is 9906 euros per year. </a:t>
            </a:r>
          </a:p>
          <a:p>
            <a:r>
              <a:rPr lang="en-US" altLang="fr-FR" dirty="0"/>
              <a:t>On average, they spend 3807 euros/year on ordinary housing. Thus the disposable income after payment of rent is 6099 /year. </a:t>
            </a:r>
          </a:p>
          <a:p>
            <a:r>
              <a:rPr lang="en-US" altLang="fr-FR" dirty="0"/>
              <a:t>If this young person were in ISH </a:t>
            </a:r>
          </a:p>
          <a:p>
            <a:pPr lvl="1"/>
            <a:r>
              <a:rPr lang="en-US" altLang="fr-FR" dirty="0"/>
              <a:t>he would save 242/month (corresponding to the average rent savings of the different formulas and hypotheses)</a:t>
            </a:r>
          </a:p>
          <a:p>
            <a:pPr lvl="1"/>
            <a:r>
              <a:rPr lang="en-US" altLang="fr-FR" dirty="0"/>
              <a:t>his disposable income after payment of the rent would be 9003 euros/year, that is to say an increase of 48% in disposable income after payment of the rent.</a:t>
            </a:r>
          </a:p>
          <a:p>
            <a:r>
              <a:rPr lang="en-US" altLang="fr-FR" dirty="0"/>
              <a:t> Estimated overall impact of Cohabilis Network for 937 new contracts in 2021 </a:t>
            </a:r>
          </a:p>
          <a:p>
            <a:pPr lvl="1"/>
            <a:r>
              <a:rPr lang="en-US" altLang="fr-FR" dirty="0"/>
              <a:t>1,700,655 (7.5 months x 242 x 937) overall savings for young people</a:t>
            </a:r>
          </a:p>
          <a:p>
            <a:pPr lvl="1"/>
            <a:r>
              <a:rPr lang="en-US" altLang="fr-FR" dirty="0"/>
              <a:t>576,255 (7.5 months x 82 x 937) in overall savings for the CNAF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DA96FA-EDF5-3416-0313-6B2040C9BD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A30101-67FD-4F23-9817-B2DAC0C7CA67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C1A7FB3-D800-B672-3E01-42FDCB6E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economic impact of Cohabilis in 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DEAED9-3B03-322B-4DD8-E6E52AE193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Economic potential of ISH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10330"/>
      </p:ext>
    </p:extLst>
  </p:cSld>
  <p:clrMapOvr>
    <a:masterClrMapping/>
  </p:clrMapOvr>
  <p:transition spd="slow" advClick="0" advTm="3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CAC72C-CBCA-CB2B-2116-8A69012B0D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61313" y="4721225"/>
            <a:ext cx="42545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A30101-67FD-4F23-9817-B2DAC0C7CA67}" type="slidenum">
              <a:rPr lang="fr-FR" smtClean="0"/>
              <a:pPr>
                <a:defRPr/>
              </a:pPr>
              <a:t>25</a:t>
            </a:fld>
            <a:endParaRPr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313688F-B0A7-B3A3-CF51-CB723000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98475"/>
            <a:ext cx="8059738" cy="5302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2400" dirty="0"/>
              <a:t>ESTIMATE OF THE SAVINGS MADE BY THE FAMILY BRANCH OF SOCIAL SECURITY : 2  </a:t>
            </a:r>
            <a:r>
              <a:rPr lang="en-CA" dirty="0"/>
              <a:t>hypothesis</a:t>
            </a:r>
            <a:endParaRPr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7A9F1-CC7C-07B4-A83B-0EF31501E79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Economic potential of ISH</a:t>
            </a:r>
            <a:endParaRPr lang="en-US"/>
          </a:p>
        </p:txBody>
      </p:sp>
      <p:pic>
        <p:nvPicPr>
          <p:cNvPr id="95238" name="Image 8">
            <a:extLst>
              <a:ext uri="{FF2B5EF4-FFF2-40B4-BE49-F238E27FC236}">
                <a16:creationId xmlns:a16="http://schemas.microsoft.com/office/drawing/2014/main" id="{DD6CC72E-0A14-8230-D46C-8BABEFB76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31" y="1249631"/>
            <a:ext cx="3925807" cy="16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240A1D-44CE-3CC0-61F0-1039198AD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1" y="1392913"/>
            <a:ext cx="3925807" cy="28758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To estimate the savings made by the CNAF, we make the difference between the allowances associated with market rent (</a:t>
            </a:r>
            <a:r>
              <a:rPr lang="en-US" dirty="0" err="1"/>
              <a:t>APL_lpm</a:t>
            </a:r>
            <a:r>
              <a:rPr lang="en-US" dirty="0"/>
              <a:t>) and the allowances associated with rent in ISH (</a:t>
            </a:r>
            <a:r>
              <a:rPr lang="en-US" dirty="0" err="1"/>
              <a:t>APL_cfm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Economy_CAF_Hyp1 = </a:t>
            </a:r>
            <a:r>
              <a:rPr lang="en-US" dirty="0" err="1"/>
              <a:t>APL_lpm</a:t>
            </a:r>
            <a:r>
              <a:rPr lang="en-US" dirty="0"/>
              <a:t> - </a:t>
            </a:r>
            <a:r>
              <a:rPr lang="en-US" dirty="0" err="1"/>
              <a:t>APL_cfm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We distinguish a </a:t>
            </a:r>
            <a:r>
              <a:rPr lang="en-US" b="1" dirty="0"/>
              <a:t>second hypothesis </a:t>
            </a:r>
            <a:r>
              <a:rPr lang="en-US" dirty="0"/>
              <a:t>where young people in ISH do not receive any housing allowance (which is not the rule in France)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Economy_CAF_Hyp2 = </a:t>
            </a:r>
            <a:r>
              <a:rPr lang="en-US" dirty="0" err="1"/>
              <a:t>APL_lpm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CF60CD-FD56-F66A-97B0-A138CC814BEA}"/>
              </a:ext>
            </a:extLst>
          </p:cNvPr>
          <p:cNvSpPr txBox="1"/>
          <p:nvPr/>
        </p:nvSpPr>
        <p:spPr>
          <a:xfrm>
            <a:off x="4633994" y="3153545"/>
            <a:ext cx="38289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dirty="0"/>
              <a:t>You can </a:t>
            </a:r>
            <a:r>
              <a:rPr lang="fr-FR" sz="1500" dirty="0" err="1"/>
              <a:t>see</a:t>
            </a:r>
            <a:r>
              <a:rPr lang="fr-FR" sz="1500" dirty="0"/>
              <a:t> </a:t>
            </a:r>
            <a:r>
              <a:rPr lang="fr-FR" sz="1500" dirty="0" err="1"/>
              <a:t>that</a:t>
            </a:r>
            <a:r>
              <a:rPr lang="fr-FR" sz="1500" dirty="0"/>
              <a:t> if the ISH </a:t>
            </a:r>
            <a:r>
              <a:rPr lang="fr-FR" sz="1500" dirty="0" err="1"/>
              <a:t>does</a:t>
            </a:r>
            <a:r>
              <a:rPr lang="fr-FR" sz="1500" dirty="0"/>
              <a:t> not </a:t>
            </a:r>
            <a:r>
              <a:rPr lang="fr-FR" sz="1500" dirty="0" err="1"/>
              <a:t>give</a:t>
            </a:r>
            <a:r>
              <a:rPr lang="fr-FR" sz="1500" dirty="0"/>
              <a:t> the right to </a:t>
            </a:r>
            <a:r>
              <a:rPr lang="fr-FR" sz="1500" dirty="0" err="1"/>
              <a:t>housing</a:t>
            </a:r>
            <a:r>
              <a:rPr lang="fr-FR" sz="1500" dirty="0"/>
              <a:t> </a:t>
            </a:r>
            <a:r>
              <a:rPr lang="fr-FR" sz="1500" dirty="0" err="1"/>
              <a:t>allowance</a:t>
            </a:r>
            <a:r>
              <a:rPr lang="fr-FR" sz="1500" dirty="0"/>
              <a:t>, </a:t>
            </a:r>
            <a:r>
              <a:rPr lang="en-US" sz="1500" dirty="0"/>
              <a:t>in this case, the CNAF captures a portion of the improvement in the living standards of young people</a:t>
            </a:r>
            <a:endParaRPr lang="fr-FR" sz="15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4E054B-7FA6-2113-4273-FE5863C65C6D}"/>
              </a:ext>
            </a:extLst>
          </p:cNvPr>
          <p:cNvSpPr txBox="1"/>
          <p:nvPr/>
        </p:nvSpPr>
        <p:spPr>
          <a:xfrm>
            <a:off x="4730831" y="1117071"/>
            <a:ext cx="3828968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100" b="1" dirty="0" err="1">
                <a:solidFill>
                  <a:srgbClr val="000000"/>
                </a:solidFill>
              </a:rPr>
              <a:t>Average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savings</a:t>
            </a:r>
            <a:r>
              <a:rPr lang="fr-FR" sz="1100" b="1" dirty="0">
                <a:solidFill>
                  <a:srgbClr val="000000"/>
                </a:solidFill>
              </a:rPr>
              <a:t> for the CNAF </a:t>
            </a:r>
            <a:r>
              <a:rPr lang="fr-FR" sz="1100" b="1" dirty="0" err="1">
                <a:solidFill>
                  <a:srgbClr val="000000"/>
                </a:solidFill>
              </a:rPr>
              <a:t>according</a:t>
            </a:r>
            <a:r>
              <a:rPr lang="fr-FR" sz="1100" b="1" dirty="0">
                <a:solidFill>
                  <a:srgbClr val="000000"/>
                </a:solidFill>
              </a:rPr>
              <a:t> to the </a:t>
            </a:r>
            <a:r>
              <a:rPr lang="fr-FR" sz="1100" b="1" dirty="0" err="1">
                <a:solidFill>
                  <a:srgbClr val="000000"/>
                </a:solidFill>
              </a:rPr>
              <a:t>assumptions</a:t>
            </a:r>
            <a:r>
              <a:rPr lang="fr-FR" sz="1100" b="1" dirty="0">
                <a:solidFill>
                  <a:srgbClr val="000000"/>
                </a:solidFill>
              </a:rPr>
              <a:t> and the type of formula </a:t>
            </a:r>
          </a:p>
        </p:txBody>
      </p:sp>
    </p:spTree>
    <p:extLst>
      <p:ext uri="{BB962C8B-B14F-4D97-AF65-F5344CB8AC3E}">
        <p14:creationId xmlns:p14="http://schemas.microsoft.com/office/powerpoint/2010/main" val="1116553844"/>
      </p:ext>
    </p:extLst>
  </p:cSld>
  <p:clrMapOvr>
    <a:masterClrMapping/>
  </p:clrMapOvr>
  <p:transition spd="slow" advClick="0" advTm="3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CA6DB8-1112-A203-8E58-2080CDB87C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5EDDE91-8DF6-6B7F-8223-3596B69A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The </a:t>
            </a:r>
            <a:r>
              <a:rPr lang="fr-FR" sz="2000" dirty="0" err="1"/>
              <a:t>potential</a:t>
            </a:r>
            <a:r>
              <a:rPr lang="fr-FR" sz="2000" dirty="0"/>
              <a:t> </a:t>
            </a:r>
            <a:r>
              <a:rPr lang="fr-FR" sz="2000" dirty="0" err="1"/>
              <a:t>number</a:t>
            </a:r>
            <a:r>
              <a:rPr lang="fr-FR" sz="2000" dirty="0"/>
              <a:t> of ISH in France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B7DCCB-8446-B8CC-A662-A25417BAEEC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A51BC5-0CA5-B0F6-1190-50FC3E3E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026" y="1210425"/>
            <a:ext cx="5799683" cy="36061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B069A43-EE34-321C-48D7-1E5F10552E38}"/>
              </a:ext>
            </a:extLst>
          </p:cNvPr>
          <p:cNvSpPr txBox="1"/>
          <p:nvPr/>
        </p:nvSpPr>
        <p:spPr>
          <a:xfrm>
            <a:off x="2841723" y="1194124"/>
            <a:ext cx="457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100" b="1" dirty="0" err="1">
                <a:solidFill>
                  <a:srgbClr val="000000"/>
                </a:solidFill>
              </a:rPr>
              <a:t>Tightening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around</a:t>
            </a:r>
            <a:r>
              <a:rPr lang="fr-FR" sz="1100" b="1" dirty="0">
                <a:solidFill>
                  <a:srgbClr val="000000"/>
                </a:solidFill>
              </a:rPr>
              <a:t> the </a:t>
            </a:r>
            <a:r>
              <a:rPr lang="fr-FR" sz="1100" b="1" dirty="0" err="1">
                <a:solidFill>
                  <a:srgbClr val="000000"/>
                </a:solidFill>
              </a:rPr>
              <a:t>core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target</a:t>
            </a:r>
            <a:endParaRPr lang="fr-FR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84577"/>
      </p:ext>
    </p:extLst>
  </p:cSld>
  <p:clrMapOvr>
    <a:masterClrMapping/>
  </p:clrMapOvr>
  <p:transition spd="slow" advClick="0" advTm="3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CCB5D25-704B-0F63-C728-FCD51DBB22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2988" y="1348797"/>
            <a:ext cx="3863813" cy="30914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In </a:t>
            </a:r>
            <a:r>
              <a:rPr lang="fr-FR" sz="1400" dirty="0" err="1"/>
              <a:t>order</a:t>
            </a:r>
            <a:r>
              <a:rPr lang="fr-FR" sz="1400" dirty="0"/>
              <a:t> to propose a </a:t>
            </a:r>
            <a:r>
              <a:rPr lang="fr-FR" sz="1400" dirty="0" err="1"/>
              <a:t>realistic</a:t>
            </a:r>
            <a:r>
              <a:rPr lang="fr-FR" sz="1400" dirty="0"/>
              <a:t> </a:t>
            </a:r>
            <a:r>
              <a:rPr lang="fr-FR" sz="1400" dirty="0" err="1"/>
              <a:t>analysis</a:t>
            </a:r>
            <a:r>
              <a:rPr lang="fr-FR" sz="1400" dirty="0"/>
              <a:t>, </a:t>
            </a:r>
            <a:r>
              <a:rPr lang="fr-FR" sz="1400" dirty="0" err="1"/>
              <a:t>we</a:t>
            </a:r>
            <a:r>
              <a:rPr lang="fr-FR" sz="1400" dirty="0"/>
              <a:t> </a:t>
            </a:r>
            <a:r>
              <a:rPr lang="fr-FR" sz="1400" dirty="0" err="1"/>
              <a:t>will</a:t>
            </a:r>
            <a:r>
              <a:rPr lang="fr-FR" sz="1400" dirty="0"/>
              <a:t> use the </a:t>
            </a:r>
            <a:r>
              <a:rPr lang="fr-FR" sz="1400" dirty="0" err="1"/>
              <a:t>most</a:t>
            </a:r>
            <a:r>
              <a:rPr lang="fr-FR" sz="1400" dirty="0"/>
              <a:t> restrictive </a:t>
            </a:r>
            <a:r>
              <a:rPr lang="fr-FR" sz="1400" dirty="0" err="1"/>
              <a:t>evaluation</a:t>
            </a:r>
            <a:r>
              <a:rPr lang="fr-FR" sz="1400" dirty="0"/>
              <a:t>, i.e., the one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located</a:t>
            </a:r>
            <a:r>
              <a:rPr lang="fr-FR" sz="1400" dirty="0"/>
              <a:t> in areas </a:t>
            </a:r>
            <a:r>
              <a:rPr lang="fr-FR" sz="1400" dirty="0" err="1"/>
              <a:t>with</a:t>
            </a:r>
            <a:r>
              <a:rPr lang="fr-FR" sz="1400" dirty="0"/>
              <a:t> at least one </a:t>
            </a:r>
            <a:r>
              <a:rPr lang="fr-FR" sz="1400" dirty="0" err="1"/>
              <a:t>university</a:t>
            </a:r>
            <a:r>
              <a:rPr lang="fr-FR" sz="1400" dirty="0"/>
              <a:t> structure. This </a:t>
            </a:r>
            <a:r>
              <a:rPr lang="fr-FR" sz="1400" dirty="0" err="1"/>
              <a:t>represents</a:t>
            </a:r>
            <a:r>
              <a:rPr lang="fr-FR" sz="1400" dirty="0"/>
              <a:t> 415,326 </a:t>
            </a:r>
            <a:r>
              <a:rPr lang="fr-FR" sz="1400" dirty="0" err="1"/>
              <a:t>rooms</a:t>
            </a:r>
            <a:endParaRPr lang="fr-FR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altLang="fr-FR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altLang="fr-FR" sz="1400" dirty="0"/>
              <a:t>To house </a:t>
            </a:r>
            <a:r>
              <a:rPr lang="fr-FR" altLang="fr-FR" sz="1400" dirty="0" err="1"/>
              <a:t>students</a:t>
            </a:r>
            <a:r>
              <a:rPr lang="fr-FR" altLang="fr-FR" sz="1400" dirty="0"/>
              <a:t>…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altLang="fr-FR" sz="1200" dirty="0"/>
              <a:t>In 2012 the </a:t>
            </a:r>
            <a:r>
              <a:rPr lang="fr-FR" altLang="fr-FR" sz="1200" dirty="0" err="1"/>
              <a:t>government</a:t>
            </a:r>
            <a:r>
              <a:rPr lang="fr-FR" altLang="fr-FR" sz="1200" dirty="0"/>
              <a:t> </a:t>
            </a:r>
            <a:r>
              <a:rPr lang="fr-FR" altLang="fr-FR" sz="1200" dirty="0" err="1"/>
              <a:t>launches</a:t>
            </a:r>
            <a:r>
              <a:rPr lang="fr-FR" altLang="fr-FR" sz="1200" dirty="0"/>
              <a:t> the "40,000 plan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altLang="fr-FR" sz="1200" dirty="0"/>
              <a:t>In 2017 the </a:t>
            </a:r>
            <a:r>
              <a:rPr lang="fr-FR" altLang="fr-FR" sz="1200" dirty="0" err="1"/>
              <a:t>government</a:t>
            </a:r>
            <a:r>
              <a:rPr lang="fr-FR" altLang="fr-FR" sz="1200" dirty="0"/>
              <a:t> </a:t>
            </a:r>
            <a:r>
              <a:rPr lang="fr-FR" altLang="fr-FR" sz="1200" dirty="0" err="1"/>
              <a:t>launches</a:t>
            </a:r>
            <a:r>
              <a:rPr lang="fr-FR" altLang="fr-FR" sz="1200" dirty="0"/>
              <a:t> the "60,000 plan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altLang="fr-FR" sz="1200" dirty="0"/>
              <a:t>In 2019, </a:t>
            </a:r>
            <a:r>
              <a:rPr lang="fr-FR" altLang="fr-FR" sz="1200" dirty="0" err="1"/>
              <a:t>only</a:t>
            </a:r>
            <a:r>
              <a:rPr lang="fr-FR" altLang="fr-FR" sz="1200" dirty="0"/>
              <a:t> a quarter of </a:t>
            </a:r>
            <a:r>
              <a:rPr lang="fr-FR" altLang="fr-FR" sz="1200" dirty="0" err="1"/>
              <a:t>scholarship</a:t>
            </a:r>
            <a:r>
              <a:rPr lang="fr-FR" altLang="fr-FR" sz="1200" dirty="0"/>
              <a:t> </a:t>
            </a:r>
            <a:r>
              <a:rPr lang="fr-FR" altLang="fr-FR" sz="1200" dirty="0" err="1"/>
              <a:t>students</a:t>
            </a:r>
            <a:r>
              <a:rPr lang="fr-FR" altLang="fr-FR" sz="1200" dirty="0"/>
              <a:t> </a:t>
            </a:r>
            <a:r>
              <a:rPr lang="fr-FR" altLang="fr-FR" sz="1200" dirty="0" err="1"/>
              <a:t>benefit</a:t>
            </a:r>
            <a:r>
              <a:rPr lang="fr-FR" altLang="fr-FR" sz="1200" dirty="0"/>
              <a:t> </a:t>
            </a:r>
            <a:r>
              <a:rPr lang="fr-FR" altLang="fr-FR" sz="1200" dirty="0" err="1"/>
              <a:t>from</a:t>
            </a:r>
            <a:r>
              <a:rPr lang="fr-FR" altLang="fr-FR" sz="1200" dirty="0"/>
              <a:t> CROUS accommodation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fr-FR" altLang="fr-FR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altLang="fr-FR" sz="1400" dirty="0" err="1"/>
              <a:t>We</a:t>
            </a:r>
            <a:r>
              <a:rPr lang="fr-FR" altLang="fr-FR" sz="1400" dirty="0"/>
              <a:t> </a:t>
            </a:r>
            <a:r>
              <a:rPr lang="fr-FR" altLang="fr-FR" sz="1400" dirty="0" err="1"/>
              <a:t>estimate</a:t>
            </a:r>
            <a:r>
              <a:rPr lang="fr-FR" altLang="fr-FR" sz="1400" dirty="0"/>
              <a:t> </a:t>
            </a:r>
            <a:r>
              <a:rPr lang="fr-FR" altLang="fr-FR" sz="1400" dirty="0" err="1"/>
              <a:t>that</a:t>
            </a:r>
            <a:r>
              <a:rPr lang="fr-FR" altLang="fr-FR" sz="1400" dirty="0"/>
              <a:t> 100 094 </a:t>
            </a:r>
            <a:r>
              <a:rPr lang="fr-FR" altLang="fr-FR" sz="1400" dirty="0" err="1"/>
              <a:t>housings</a:t>
            </a:r>
            <a:r>
              <a:rPr lang="fr-FR" altLang="fr-FR" sz="1400" dirty="0"/>
              <a:t> are </a:t>
            </a:r>
            <a:r>
              <a:rPr lang="fr-FR" altLang="fr-FR" sz="1400" dirty="0" err="1"/>
              <a:t>missing</a:t>
            </a:r>
            <a:r>
              <a:rPr lang="fr-FR" altLang="fr-FR" sz="1400" dirty="0"/>
              <a:t> for </a:t>
            </a:r>
            <a:r>
              <a:rPr lang="fr-FR" altLang="fr-FR" sz="1400" dirty="0" err="1"/>
              <a:t>students</a:t>
            </a:r>
            <a:r>
              <a:rPr lang="fr-FR" altLang="fr-FR" sz="1400" dirty="0"/>
              <a:t> in France </a:t>
            </a:r>
            <a:r>
              <a:rPr lang="fr-FR" altLang="fr-FR" sz="1400" b="1" dirty="0"/>
              <a:t>: 24,1% maximum « </a:t>
            </a:r>
            <a:r>
              <a:rPr lang="fr-FR" altLang="fr-FR" sz="1400" b="1" dirty="0" err="1"/>
              <a:t>market</a:t>
            </a:r>
            <a:r>
              <a:rPr lang="fr-FR" altLang="fr-FR" sz="1400" b="1" dirty="0"/>
              <a:t> » </a:t>
            </a:r>
            <a:r>
              <a:rPr lang="fr-FR" altLang="fr-FR" sz="1400" b="1" dirty="0" err="1"/>
              <a:t>penetration</a:t>
            </a:r>
            <a:r>
              <a:rPr lang="fr-FR" altLang="fr-FR" sz="1400" b="1" dirty="0"/>
              <a:t> rate</a:t>
            </a:r>
          </a:p>
          <a:p>
            <a:endParaRPr lang="fr-FR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A9C9AF-3073-5B11-3800-F39664B60E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8C599D2-B59C-086B-2D08-27532860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Geolocation by area concerned by a university structure and calculation of the maximum penetration rate</a:t>
            </a:r>
            <a:endParaRPr lang="fr-FR" sz="1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EDA49E-6B07-CB94-6558-6AE3318484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Economic potential of ISH</a:t>
            </a:r>
            <a:endParaRPr lang="en-US"/>
          </a:p>
        </p:txBody>
      </p:sp>
      <p:pic>
        <p:nvPicPr>
          <p:cNvPr id="6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3EA9B700-FB45-8304-41DB-0A83AAB2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9" y="1026045"/>
            <a:ext cx="3795768" cy="36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B91E58D-E006-4B5C-AEE6-A0703534C30F}"/>
              </a:ext>
            </a:extLst>
          </p:cNvPr>
          <p:cNvSpPr txBox="1"/>
          <p:nvPr/>
        </p:nvSpPr>
        <p:spPr>
          <a:xfrm>
            <a:off x="542442" y="977543"/>
            <a:ext cx="4572000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Distribution of the </a:t>
            </a:r>
            <a:r>
              <a:rPr lang="fr-FR" b="1" dirty="0" err="1">
                <a:solidFill>
                  <a:srgbClr val="000000"/>
                </a:solidFill>
              </a:rPr>
              <a:t>university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err="1">
                <a:solidFill>
                  <a:srgbClr val="000000"/>
                </a:solidFill>
              </a:rPr>
              <a:t>target</a:t>
            </a:r>
            <a:r>
              <a:rPr lang="fr-FR" b="1" dirty="0">
                <a:solidFill>
                  <a:srgbClr val="000000"/>
                </a:solidFill>
              </a:rPr>
              <a:t> group by </a:t>
            </a:r>
            <a:r>
              <a:rPr lang="fr-FR" b="1" dirty="0" err="1">
                <a:solidFill>
                  <a:srgbClr val="000000"/>
                </a:solidFill>
              </a:rPr>
              <a:t>department</a:t>
            </a:r>
            <a:r>
              <a:rPr lang="fr-FR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411305"/>
      </p:ext>
    </p:extLst>
  </p:cSld>
  <p:clrMapOvr>
    <a:masterClrMapping/>
  </p:clrMapOvr>
  <p:transition spd="slow" advClick="0" advTm="3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158E4E0-D860-2CD7-FE42-AEF3825ECDF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961313" y="4721225"/>
            <a:ext cx="42545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0C76EE-289D-4B0B-A246-629500BA4C3B}" type="slidenum">
              <a:rPr lang="fr-FR" smtClean="0"/>
              <a:pPr>
                <a:defRPr/>
              </a:pPr>
              <a:t>28</a:t>
            </a:fld>
            <a:endParaRPr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A9EC084-D2EC-FCC8-2CA2-437053B2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50850"/>
            <a:ext cx="7950200" cy="5746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000" b="0" dirty="0"/>
              <a:t>Difference between the overall economic impact and the cost of supporting the ISH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623830-22D9-E5E0-1A9D-9DD035BB0B7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873500" y="4632325"/>
            <a:ext cx="4087813" cy="2397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defTabSz="685800" rtl="0" eaLnBrk="1" fontAlgn="auto" hangingPunct="1">
              <a:spcBef>
                <a:spcPts val="0"/>
              </a:spcBef>
              <a:spcAft>
                <a:spcPts val="0"/>
              </a:spcAft>
              <a:defRPr sz="1050" b="1" kern="1200" spc="3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/>
              <a:t>Economic potential of ISH</a:t>
            </a:r>
            <a:endParaRPr lang="en-US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4D99516-C840-2128-1B6D-CDE2F46B6592}"/>
              </a:ext>
            </a:extLst>
          </p:cNvPr>
          <p:cNvGraphicFramePr>
            <a:graphicFrameLocks noGrp="1"/>
          </p:cNvGraphicFramePr>
          <p:nvPr/>
        </p:nvGraphicFramePr>
        <p:xfrm>
          <a:off x="44141" y="1327150"/>
          <a:ext cx="9083678" cy="31400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7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42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4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74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Penetration</a:t>
                      </a:r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fr-FR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potential</a:t>
                      </a:r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supply</a:t>
                      </a:r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Number</a:t>
                      </a:r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of CIS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err="1">
                          <a:effectLst/>
                        </a:rPr>
                        <a:t>Average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saving</a:t>
                      </a:r>
                      <a:r>
                        <a:rPr lang="fr-FR" sz="1000" u="none" strike="noStrike" dirty="0">
                          <a:effectLst/>
                        </a:rPr>
                        <a:t>/ CNAF </a:t>
                      </a:r>
                      <a:r>
                        <a:rPr lang="fr-FR" sz="1000" u="none" strike="noStrike" dirty="0" err="1">
                          <a:effectLst/>
                        </a:rPr>
                        <a:t>allowance</a:t>
                      </a:r>
                      <a:r>
                        <a:rPr lang="fr-FR" sz="1000" u="none" strike="noStrike" dirty="0">
                          <a:effectLst/>
                        </a:rPr>
                        <a:t> user-</a:t>
                      </a:r>
                      <a:r>
                        <a:rPr lang="fr-FR" sz="1000" u="none" strike="noStrike" dirty="0" err="1">
                          <a:effectLst/>
                        </a:rPr>
                        <a:t>friendly</a:t>
                      </a:r>
                      <a:r>
                        <a:rPr lang="fr-FR" sz="1000" u="none" strike="noStrike" dirty="0">
                          <a:effectLst/>
                        </a:rPr>
                        <a:t> formula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err="1">
                          <a:effectLst/>
                        </a:rPr>
                        <a:t>Average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saving</a:t>
                      </a:r>
                      <a:r>
                        <a:rPr lang="fr-FR" sz="1000" u="none" strike="noStrike" dirty="0">
                          <a:effectLst/>
                        </a:rPr>
                        <a:t>/ CNAF </a:t>
                      </a:r>
                      <a:r>
                        <a:rPr lang="fr-FR" sz="1000" u="none" strike="noStrike" dirty="0" err="1">
                          <a:effectLst/>
                        </a:rPr>
                        <a:t>allowance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Solidarity</a:t>
                      </a:r>
                      <a:r>
                        <a:rPr lang="fr-FR" sz="1000" u="none" strike="noStrike" dirty="0">
                          <a:effectLst/>
                        </a:rPr>
                        <a:t> formula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err="1">
                          <a:effectLst/>
                        </a:rPr>
                        <a:t>Average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savings</a:t>
                      </a:r>
                      <a:r>
                        <a:rPr lang="fr-FR" sz="1000" u="none" strike="noStrike" dirty="0">
                          <a:effectLst/>
                        </a:rPr>
                        <a:t> made by </a:t>
                      </a:r>
                      <a:r>
                        <a:rPr lang="fr-FR" sz="1000" u="none" strike="noStrike" dirty="0" err="1">
                          <a:effectLst/>
                        </a:rPr>
                        <a:t>young</a:t>
                      </a:r>
                      <a:r>
                        <a:rPr lang="fr-FR" sz="1000" u="none" strike="noStrike" dirty="0">
                          <a:effectLst/>
                        </a:rPr>
                        <a:t> people in the convivial formula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err="1">
                          <a:effectLst/>
                        </a:rPr>
                        <a:t>Average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savings</a:t>
                      </a:r>
                      <a:r>
                        <a:rPr lang="fr-FR" sz="1000" u="none" strike="noStrike" dirty="0">
                          <a:effectLst/>
                        </a:rPr>
                        <a:t> made by </a:t>
                      </a:r>
                      <a:r>
                        <a:rPr lang="fr-FR" sz="1000" u="none" strike="noStrike" dirty="0" err="1">
                          <a:effectLst/>
                        </a:rPr>
                        <a:t>young</a:t>
                      </a:r>
                      <a:r>
                        <a:rPr lang="fr-FR" sz="1000" u="none" strike="noStrike" dirty="0">
                          <a:effectLst/>
                        </a:rPr>
                        <a:t> people in the </a:t>
                      </a:r>
                      <a:r>
                        <a:rPr lang="fr-FR" sz="1000" u="none" strike="noStrike" dirty="0" err="1">
                          <a:effectLst/>
                        </a:rPr>
                        <a:t>solidarity</a:t>
                      </a:r>
                      <a:r>
                        <a:rPr lang="fr-FR" sz="1000" u="none" strike="noStrike" dirty="0">
                          <a:effectLst/>
                        </a:rPr>
                        <a:t> formula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Estimated average overall savings (young people + CNAF) A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>
                          <a:effectLst/>
                        </a:rPr>
                        <a:t>Average cost of support B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err="1">
                          <a:effectLst/>
                        </a:rPr>
                        <a:t>Difference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between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cost</a:t>
                      </a:r>
                      <a:r>
                        <a:rPr lang="fr-FR" sz="1000" u="none" strike="noStrike" dirty="0">
                          <a:effectLst/>
                        </a:rPr>
                        <a:t> and </a:t>
                      </a:r>
                      <a:r>
                        <a:rPr lang="fr-FR" sz="1000" u="none" strike="noStrike" dirty="0" err="1">
                          <a:effectLst/>
                        </a:rPr>
                        <a:t>savings</a:t>
                      </a:r>
                      <a:r>
                        <a:rPr lang="fr-FR" sz="1000" u="none" strike="noStrike" dirty="0">
                          <a:effectLst/>
                        </a:rPr>
                        <a:t> (A-B)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0,50%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2.077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591 840 €</a:t>
                      </a:r>
                    </a:p>
                  </a:txBody>
                  <a:tcPr marL="6350" marR="6350" marT="634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1 993 565 €</a:t>
                      </a:r>
                    </a:p>
                  </a:txBody>
                  <a:tcPr marL="6350" marR="6350" marT="634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3 504 313 €</a:t>
                      </a:r>
                    </a:p>
                  </a:txBody>
                  <a:tcPr marL="6350" marR="6350" marT="634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4 687 992 €</a:t>
                      </a:r>
                    </a:p>
                  </a:txBody>
                  <a:tcPr marL="6350" marR="6350" marT="634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 5 388 855 € </a:t>
                      </a:r>
                      <a:endParaRPr lang="fr-FR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3 135 711 € </a:t>
                      </a:r>
                      <a:endParaRPr lang="fr-FR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2 253 144 € </a:t>
                      </a:r>
                      <a:endParaRPr lang="fr-FR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5,00%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20 766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5 918 396 €</a:t>
                      </a:r>
                    </a:p>
                  </a:txBody>
                  <a:tcPr marL="6350" marR="6350" marT="634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19 935 648 €</a:t>
                      </a:r>
                    </a:p>
                  </a:txBody>
                  <a:tcPr marL="6350" marR="6350" marT="634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35 043 131 €</a:t>
                      </a:r>
                    </a:p>
                  </a:txBody>
                  <a:tcPr marL="6350" marR="6350" marT="634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46 879 922 €</a:t>
                      </a:r>
                    </a:p>
                  </a:txBody>
                  <a:tcPr marL="6350" marR="6350" marT="634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53 888 549 € </a:t>
                      </a:r>
                      <a:endParaRPr lang="fr-FR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 31 357 113 € </a:t>
                      </a:r>
                      <a:endParaRPr lang="fr-FR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22 531 436 € </a:t>
                      </a:r>
                      <a:endParaRPr lang="fr-FR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10,00%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41 533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11 836 791 €</a:t>
                      </a:r>
                    </a:p>
                  </a:txBody>
                  <a:tcPr marL="6350" marR="6350" marT="634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39 871 296 €</a:t>
                      </a:r>
                    </a:p>
                  </a:txBody>
                  <a:tcPr marL="6350" marR="6350" marT="634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70 086 263 €</a:t>
                      </a:r>
                    </a:p>
                  </a:txBody>
                  <a:tcPr marL="6350" marR="6350" marT="634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93 759 845 €</a:t>
                      </a:r>
                    </a:p>
                  </a:txBody>
                  <a:tcPr marL="6350" marR="6350" marT="634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107 777 097 € </a:t>
                      </a:r>
                      <a:endParaRPr lang="fr-FR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62 714 226 € </a:t>
                      </a:r>
                      <a:endParaRPr lang="fr-FR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45 062 871 € </a:t>
                      </a:r>
                      <a:endParaRPr lang="fr-FR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14,40%</a:t>
                      </a:r>
                      <a:endParaRPr lang="fr-FR" sz="13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59 807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17 044 979 €</a:t>
                      </a:r>
                    </a:p>
                  </a:txBody>
                  <a:tcPr marL="6350" marR="6350" marT="634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57 414 666 €</a:t>
                      </a:r>
                    </a:p>
                  </a:txBody>
                  <a:tcPr marL="6350" marR="6350" marT="634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100 924 218 €</a:t>
                      </a:r>
                    </a:p>
                  </a:txBody>
                  <a:tcPr marL="6350" marR="6350" marT="634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135 014 176 €</a:t>
                      </a:r>
                    </a:p>
                  </a:txBody>
                  <a:tcPr marL="6350" marR="6350" marT="634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155 199 020 € </a:t>
                      </a:r>
                      <a:endParaRPr lang="fr-FR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 90 308 485 € </a:t>
                      </a:r>
                      <a:endParaRPr lang="fr-FR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64 890 534 € </a:t>
                      </a:r>
                      <a:endParaRPr lang="fr-FR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24,10%</a:t>
                      </a:r>
                      <a:endParaRPr lang="fr-FR" sz="13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100 094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28 526 666 €</a:t>
                      </a:r>
                    </a:p>
                  </a:txBody>
                  <a:tcPr marL="6350" marR="6350" marT="634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96 089 823 €</a:t>
                      </a:r>
                    </a:p>
                  </a:txBody>
                  <a:tcPr marL="6350" marR="6350" marT="6349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168 907 893 €</a:t>
                      </a:r>
                    </a:p>
                  </a:txBody>
                  <a:tcPr marL="6350" marR="6350" marT="634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225 961 225 €</a:t>
                      </a:r>
                    </a:p>
                  </a:txBody>
                  <a:tcPr marL="6350" marR="6350" marT="634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259 742 804 € </a:t>
                      </a:r>
                      <a:endParaRPr lang="fr-FR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 151 141 285 € </a:t>
                      </a:r>
                      <a:endParaRPr lang="fr-FR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108 601 519 € </a:t>
                      </a:r>
                      <a:endParaRPr lang="fr-FR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874" marR="4874" marT="487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129768"/>
      </p:ext>
    </p:extLst>
  </p:cSld>
  <p:clrMapOvr>
    <a:masterClrMapping/>
  </p:clrMapOvr>
  <p:transition spd="slow" advClick="0" advTm="3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E58C97-5A5A-3E7F-4B99-57E96C1B3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Impact on the </a:t>
            </a:r>
            <a:r>
              <a:rPr lang="fr-FR" sz="2800" dirty="0" err="1">
                <a:effectLst/>
                <a:latin typeface="Arial" panose="020B0604020202020204" pitchFamily="34" charset="0"/>
              </a:rPr>
              <a:t>elderly</a:t>
            </a:r>
            <a:r>
              <a:rPr lang="fr-FR" sz="2800" dirty="0">
                <a:effectLst/>
                <a:latin typeface="Arial" panose="020B0604020202020204" pitchFamily="34" charset="0"/>
              </a:rPr>
              <a:t> people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19180862"/>
      </p:ext>
    </p:extLst>
  </p:cSld>
  <p:clrMapOvr>
    <a:masterClrMapping/>
  </p:clrMapOvr>
  <p:transition spd="slow" advClick="0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5B28AC-A8CF-2822-341C-129911CE7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did we decide to measure economic impact?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F1F4ABB-22D1-573A-AF70-204FF9C243E1}"/>
              </a:ext>
            </a:extLst>
          </p:cNvPr>
          <p:cNvSpPr/>
          <p:nvPr/>
        </p:nvSpPr>
        <p:spPr>
          <a:xfrm>
            <a:off x="6680739" y="167763"/>
            <a:ext cx="2330245" cy="24039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0570005"/>
      </p:ext>
    </p:extLst>
  </p:cSld>
  <p:clrMapOvr>
    <a:masterClrMapping/>
  </p:clrMapOvr>
  <p:transition spd="slow" advClick="0" advTm="3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AC35D73-0106-B0FC-25DD-B731B12C9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1" y="1392913"/>
            <a:ext cx="3676226" cy="303719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285750" indent="-28575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400" b="0" dirty="0">
              <a:latin typeface="+mj-lt"/>
            </a:endParaRPr>
          </a:p>
          <a:p>
            <a:pPr marL="285750" indent="-28575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latin typeface="+mj-lt"/>
              </a:rPr>
              <a:t>The studies are not exclusively focused on intergenerational homesharing involving a young person and an adult but rather on a more collective homesharing integrating either people of the same generation or people of different generations</a:t>
            </a:r>
          </a:p>
          <a:p>
            <a:pPr marL="285750" indent="-28575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400" b="0" dirty="0">
              <a:latin typeface="+mj-lt"/>
            </a:endParaRPr>
          </a:p>
          <a:p>
            <a:pPr marL="285750" indent="-28575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latin typeface="+mj-lt"/>
              </a:rPr>
              <a:t>However</a:t>
            </a:r>
            <a:r>
              <a:rPr lang="fr-FR" sz="1400" b="0" dirty="0">
                <a:latin typeface="+mj-lt"/>
              </a:rPr>
              <a:t>, it can be estimated from these studies that </a:t>
            </a:r>
            <a:r>
              <a:rPr lang="fr-FR" sz="1400" dirty="0">
                <a:latin typeface="+mj-lt"/>
              </a:rPr>
              <a:t>the effect on mental health can be positively associated </a:t>
            </a:r>
            <a:r>
              <a:rPr lang="fr-FR" sz="1400" dirty="0" err="1">
                <a:latin typeface="+mj-lt"/>
              </a:rPr>
              <a:t>with</a:t>
            </a:r>
            <a:r>
              <a:rPr lang="fr-FR" sz="1400" dirty="0">
                <a:latin typeface="+mj-lt"/>
              </a:rPr>
              <a:t> inter-</a:t>
            </a:r>
            <a:r>
              <a:rPr lang="fr-FR" sz="1400" dirty="0" err="1">
                <a:latin typeface="+mj-lt"/>
              </a:rPr>
              <a:t>generational</a:t>
            </a:r>
            <a:r>
              <a:rPr lang="fr-FR" sz="1400" dirty="0">
                <a:latin typeface="+mj-lt"/>
              </a:rPr>
              <a:t> homesharing </a:t>
            </a:r>
            <a:r>
              <a:rPr lang="fr-FR" sz="1400" b="0" dirty="0">
                <a:latin typeface="+mj-lt"/>
              </a:rPr>
              <a:t>and that this effect is mediated by </a:t>
            </a:r>
            <a:r>
              <a:rPr lang="fr-FR" sz="1400" dirty="0">
                <a:latin typeface="+mj-lt"/>
              </a:rPr>
              <a:t>the social bond </a:t>
            </a:r>
            <a:r>
              <a:rPr lang="fr-FR" sz="1400" b="0" dirty="0">
                <a:latin typeface="+mj-lt"/>
              </a:rPr>
              <a:t>and the </a:t>
            </a:r>
            <a:r>
              <a:rPr lang="fr-FR" sz="1400" dirty="0">
                <a:latin typeface="+mj-lt"/>
              </a:rPr>
              <a:t>perception of mutual support </a:t>
            </a:r>
            <a:r>
              <a:rPr lang="fr-FR" sz="1400" b="0" dirty="0">
                <a:latin typeface="+mj-lt"/>
              </a:rPr>
              <a:t>made possible by this type of </a:t>
            </a:r>
            <a:r>
              <a:rPr lang="fr-FR" sz="1400" b="0" dirty="0" err="1">
                <a:latin typeface="+mj-lt"/>
              </a:rPr>
              <a:t>housing</a:t>
            </a:r>
            <a:endParaRPr lang="fr-FR" sz="1400" b="0" dirty="0">
              <a:latin typeface="+mj-lt"/>
            </a:endParaRPr>
          </a:p>
          <a:p>
            <a:pPr marL="285750" indent="-28575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400" b="0" dirty="0">
              <a:latin typeface="+mj-lt"/>
            </a:endParaRPr>
          </a:p>
          <a:p>
            <a:pPr marL="285750" indent="-28575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latin typeface="+mj-lt"/>
              </a:rPr>
              <a:t>In the studies reviewed, it appears that the social link provided by homesharing, </a:t>
            </a:r>
            <a:r>
              <a:rPr lang="fr-FR" sz="1400" b="0" u="sng" dirty="0">
                <a:latin typeface="+mj-lt"/>
              </a:rPr>
              <a:t>whether intergenerational or intragenerational</a:t>
            </a:r>
            <a:r>
              <a:rPr lang="fr-FR" sz="1400" b="0" dirty="0">
                <a:latin typeface="+mj-lt"/>
              </a:rPr>
              <a:t>, is associated with a </a:t>
            </a:r>
            <a:r>
              <a:rPr lang="fr-FR" sz="1400" dirty="0">
                <a:latin typeface="+mj-lt"/>
              </a:rPr>
              <a:t>reduction in the feeling of loneliness and an increased perception of social usefulness and </a:t>
            </a:r>
            <a:r>
              <a:rPr lang="fr-FR" sz="1400" dirty="0" err="1">
                <a:latin typeface="+mj-lt"/>
              </a:rPr>
              <a:t>security</a:t>
            </a:r>
            <a:endParaRPr lang="fr-FR" sz="1400" b="0" dirty="0">
              <a:latin typeface="+mj-lt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FR" sz="1200" b="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140D89-90F8-BEE7-4E9F-FC2D5A819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8285" y="1392830"/>
            <a:ext cx="3676226" cy="3108599"/>
          </a:xfrm>
        </p:spPr>
        <p:txBody>
          <a:bodyPr>
            <a:normAutofit/>
          </a:bodyPr>
          <a:lstStyle/>
          <a:p>
            <a:pPr marL="285750" indent="-28575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300" b="0" u="sng" dirty="0"/>
              <a:t>Among the scientific studies </a:t>
            </a:r>
            <a:r>
              <a:rPr lang="fr-FR" sz="1300" b="0" dirty="0"/>
              <a:t>reporting a </a:t>
            </a:r>
            <a:r>
              <a:rPr lang="fr-FR" sz="1300" dirty="0"/>
              <a:t>beneficial effect on social support</a:t>
            </a:r>
            <a:r>
              <a:rPr lang="fr-FR" sz="1300" b="0" dirty="0"/>
              <a:t>, three types of support have been </a:t>
            </a:r>
            <a:r>
              <a:rPr lang="fr-FR" sz="1300" b="0" dirty="0" err="1"/>
              <a:t>described</a:t>
            </a:r>
            <a:r>
              <a:rPr lang="fr-FR" sz="1300" b="0" dirty="0"/>
              <a:t>: </a:t>
            </a:r>
          </a:p>
          <a:p>
            <a:pPr marL="444500" lvl="1" indent="-28575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300" dirty="0"/>
              <a:t>instrumental </a:t>
            </a:r>
            <a:r>
              <a:rPr lang="fr-FR" sz="1300" b="0" dirty="0"/>
              <a:t>(or functional) </a:t>
            </a:r>
            <a:r>
              <a:rPr lang="fr-FR" sz="1300" dirty="0"/>
              <a:t>social support </a:t>
            </a:r>
            <a:r>
              <a:rPr lang="fr-FR" sz="1300" b="0" dirty="0"/>
              <a:t>involving activities such as mutual borrowing of objects, housework, meal preparation, care in case of illness (and in the context of multiple </a:t>
            </a:r>
            <a:r>
              <a:rPr lang="fr-FR" sz="1300" b="0" dirty="0" err="1"/>
              <a:t>homesharing</a:t>
            </a:r>
            <a:r>
              <a:rPr lang="fr-FR" sz="1300" b="0" dirty="0"/>
              <a:t>, in case of need for childcare) </a:t>
            </a:r>
          </a:p>
          <a:p>
            <a:pPr marL="444500" lvl="1" indent="-28575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300" dirty="0"/>
              <a:t>emotional support </a:t>
            </a:r>
          </a:p>
          <a:p>
            <a:pPr marL="444500" lvl="1" indent="-28575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300" dirty="0"/>
              <a:t>support for leisure activities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300" b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EC7823D-99B5-A134-CED4-84DD9ABB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9" y="451143"/>
            <a:ext cx="8333944" cy="57361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000" b="0" dirty="0"/>
              <a:t>Effects on older people associated </a:t>
            </a:r>
            <a:r>
              <a:rPr sz="2000" b="0" dirty="0" err="1"/>
              <a:t>with</a:t>
            </a:r>
            <a:r>
              <a:rPr sz="2000" b="0" dirty="0"/>
              <a:t> ISH in the scientific studies in the </a:t>
            </a:r>
            <a:r>
              <a:rPr sz="2000" b="0" dirty="0" err="1"/>
              <a:t>literature</a:t>
            </a:r>
            <a:r>
              <a:rPr sz="2000" b="0" dirty="0"/>
              <a:t> </a:t>
            </a:r>
            <a:r>
              <a:rPr sz="2000" b="0" dirty="0" err="1"/>
              <a:t>review</a:t>
            </a:r>
            <a:r>
              <a:rPr sz="2000" b="0" dirty="0"/>
              <a:t> (qualitative and quantitative </a:t>
            </a:r>
            <a:r>
              <a:rPr sz="2000" b="0" dirty="0" err="1"/>
              <a:t>studies</a:t>
            </a:r>
            <a:r>
              <a:rPr sz="2000" b="0" dirty="0"/>
              <a:t>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2BE83E-5833-8A8D-DB90-136A9B4039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799735C-6D7B-4BF6-994F-558F309A463D}" type="slidenum">
              <a:rPr/>
              <a:t>30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68B3A-514B-0F44-5762-7C00085200D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Economic potential of ISH</a:t>
            </a:r>
            <a:endParaRPr lang="en-US"/>
          </a:p>
        </p:txBody>
      </p:sp>
    </p:spTree>
  </p:cSld>
  <p:clrMapOvr>
    <a:masterClrMapping/>
  </p:clrMapOvr>
  <p:transition spd="slow" advClick="0" advTm="3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u texte 1">
            <a:extLst>
              <a:ext uri="{FF2B5EF4-FFF2-40B4-BE49-F238E27FC236}">
                <a16:creationId xmlns:a16="http://schemas.microsoft.com/office/drawing/2014/main" id="{3575EF64-DA83-6BB6-D854-4B1BC348F475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584200" y="1392238"/>
            <a:ext cx="7950200" cy="2876550"/>
          </a:xfrm>
        </p:spPr>
        <p:txBody>
          <a:bodyPr wrap="square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sz="1400" dirty="0"/>
              <a:t>In the 75+ </a:t>
            </a:r>
            <a:r>
              <a:rPr lang="fr-FR" altLang="fr-FR" sz="1400" dirty="0" err="1"/>
              <a:t>age</a:t>
            </a:r>
            <a:r>
              <a:rPr lang="fr-FR" altLang="fr-FR" sz="1400" dirty="0"/>
              <a:t> group, 76% of women report average, good or very good </a:t>
            </a:r>
            <a:r>
              <a:rPr lang="fr-FR" altLang="fr-FR" sz="1400" dirty="0" err="1"/>
              <a:t>health</a:t>
            </a:r>
            <a:r>
              <a:rPr lang="fr-FR" altLang="fr-FR" sz="1400" dirty="0"/>
              <a:t> (</a:t>
            </a:r>
            <a:r>
              <a:rPr lang="fr-FR" altLang="fr-FR" sz="1400" b="1" dirty="0" err="1"/>
              <a:t>according</a:t>
            </a:r>
            <a:r>
              <a:rPr lang="fr-FR" altLang="fr-FR" sz="1400" b="1" dirty="0"/>
              <a:t> to data </a:t>
            </a:r>
            <a:r>
              <a:rPr lang="fr-FR" altLang="fr-FR" sz="1400" b="1" dirty="0" err="1"/>
              <a:t>from</a:t>
            </a:r>
            <a:r>
              <a:rPr lang="fr-FR" altLang="fr-FR" sz="1400" b="1" dirty="0"/>
              <a:t> Care </a:t>
            </a:r>
            <a:r>
              <a:rPr lang="fr-FR" altLang="fr-FR" sz="1400" dirty="0"/>
              <a:t>(2015))</a:t>
            </a:r>
          </a:p>
          <a:p>
            <a:r>
              <a:rPr altLang="fr-FR" sz="1400" dirty="0"/>
              <a:t>The </a:t>
            </a:r>
            <a:r>
              <a:rPr altLang="fr-FR" sz="1400" b="1" dirty="0"/>
              <a:t>respondents in our sample are on average older and 89% of them answer that they are in good or </a:t>
            </a:r>
            <a:r>
              <a:rPr altLang="fr-FR" sz="1400" b="1" dirty="0" err="1"/>
              <a:t>average</a:t>
            </a:r>
            <a:r>
              <a:rPr altLang="fr-FR" sz="1400" b="1" dirty="0"/>
              <a:t> </a:t>
            </a:r>
            <a:r>
              <a:rPr altLang="fr-FR" sz="1400" b="1" dirty="0" err="1"/>
              <a:t>health</a:t>
            </a:r>
            <a:endParaRPr altLang="fr-FR" sz="1400" dirty="0"/>
          </a:p>
          <a:p>
            <a:r>
              <a:rPr altLang="fr-FR" sz="1400" dirty="0"/>
              <a:t>We can therefore assume that people who choose to live </a:t>
            </a:r>
            <a:r>
              <a:rPr altLang="fr-FR" sz="1400" dirty="0" err="1"/>
              <a:t>together</a:t>
            </a:r>
            <a:r>
              <a:rPr altLang="fr-FR" sz="1400" dirty="0"/>
              <a:t> self-</a:t>
            </a:r>
            <a:r>
              <a:rPr altLang="fr-FR" sz="1400" dirty="0" err="1"/>
              <a:t>selected</a:t>
            </a:r>
            <a:r>
              <a:rPr altLang="fr-FR" sz="1400" dirty="0"/>
              <a:t> by their </a:t>
            </a:r>
            <a:r>
              <a:rPr altLang="fr-FR" sz="1400" dirty="0" err="1"/>
              <a:t>health</a:t>
            </a:r>
            <a:r>
              <a:rPr altLang="fr-FR" sz="1400" dirty="0"/>
              <a:t> </a:t>
            </a:r>
          </a:p>
          <a:p>
            <a:pPr lvl="1"/>
            <a:r>
              <a:rPr altLang="fr-FR" sz="1200" dirty="0" err="1"/>
              <a:t>we</a:t>
            </a:r>
            <a:r>
              <a:rPr altLang="fr-FR" sz="1200" dirty="0"/>
              <a:t> can thus mention the existence of a selection effect by the health of the elderly, i.e. a </a:t>
            </a:r>
            <a:r>
              <a:rPr altLang="fr-FR" sz="1200" dirty="0" err="1"/>
              <a:t>healthy</a:t>
            </a:r>
            <a:r>
              <a:rPr altLang="fr-FR" sz="1200" dirty="0"/>
              <a:t> </a:t>
            </a:r>
            <a:r>
              <a:rPr altLang="fr-FR" sz="1200" dirty="0" err="1"/>
              <a:t>older</a:t>
            </a:r>
            <a:r>
              <a:rPr altLang="fr-FR" sz="1200" dirty="0"/>
              <a:t> </a:t>
            </a:r>
            <a:r>
              <a:rPr altLang="fr-FR" sz="1200" dirty="0" err="1"/>
              <a:t>effect</a:t>
            </a:r>
            <a:endParaRPr altLang="fr-FR" sz="12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BECC6B-6114-767E-31E4-8F1EF27B47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61313" y="4721225"/>
            <a:ext cx="42545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A30101-67FD-4F23-9817-B2DAC0C7CA67}" type="slidenum">
              <a:rPr lang="fr-FR" smtClean="0"/>
              <a:pPr>
                <a:defRPr/>
              </a:pPr>
              <a:t>31</a:t>
            </a:fld>
            <a:endParaRPr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C90E075-8416-F31A-5CC5-E624E018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98475"/>
            <a:ext cx="8334375" cy="530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2000" dirty="0"/>
              <a:t>Good overall health and a likely "</a:t>
            </a:r>
            <a:r>
              <a:rPr lang="fr-FR" altLang="fr-FR" sz="2000" i="1" dirty="0" err="1"/>
              <a:t>Healthy older effect</a:t>
            </a:r>
            <a:endParaRPr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45EA-1763-C81B-AB02-D97861EED7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Economic potential of ISH</a:t>
            </a:r>
            <a:endParaRPr lang="en-US"/>
          </a:p>
        </p:txBody>
      </p:sp>
    </p:spTree>
  </p:cSld>
  <p:clrMapOvr>
    <a:masterClrMapping/>
  </p:clrMapOvr>
  <p:transition spd="slow" advClick="0" advTm="3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651623F-8910-62F7-B948-71274D86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1800" dirty="0"/>
              <a:t>However, seniors acknowledge difficulties related to </a:t>
            </a:r>
            <a:r>
              <a:rPr lang="fr-FR" sz="1800" b="1" dirty="0"/>
              <a:t>functional limitations</a:t>
            </a:r>
            <a:r>
              <a:rPr lang="fr-FR" sz="1800" dirty="0"/>
              <a:t>: reduced mobility when walking, climbing stairs, bending, hearing, seeing, etc.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D6A05E-8263-91DD-2D50-4160486501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61313" y="4721225"/>
            <a:ext cx="42545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A30101-67FD-4F23-9817-B2DAC0C7CA67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4F6DC-2571-E932-18CD-C0F026A4498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Economic potential of ISH</a:t>
            </a: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86AD6F-8CDA-0F3D-02F9-1F9A254867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1898" y="945203"/>
            <a:ext cx="5464689" cy="40266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1DBA5A-1F26-CB22-1412-B47554BE3D99}"/>
              </a:ext>
            </a:extLst>
          </p:cNvPr>
          <p:cNvSpPr txBox="1"/>
          <p:nvPr/>
        </p:nvSpPr>
        <p:spPr>
          <a:xfrm>
            <a:off x="2672695" y="1042332"/>
            <a:ext cx="454741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Difficulties in terms of functional limitations</a:t>
            </a:r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77FEDE-7769-8992-21C3-64FB7F84F393}"/>
              </a:ext>
            </a:extLst>
          </p:cNvPr>
          <p:cNvSpPr txBox="1"/>
          <p:nvPr/>
        </p:nvSpPr>
        <p:spPr>
          <a:xfrm rot="19205611">
            <a:off x="2630693" y="3347382"/>
            <a:ext cx="7438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To </a:t>
            </a:r>
            <a:r>
              <a:rPr lang="fr-FR" sz="1200" dirty="0" err="1"/>
              <a:t>see</a:t>
            </a:r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0F32E8-3EE6-B463-EF86-C372DF247C65}"/>
              </a:ext>
            </a:extLst>
          </p:cNvPr>
          <p:cNvSpPr txBox="1"/>
          <p:nvPr/>
        </p:nvSpPr>
        <p:spPr>
          <a:xfrm rot="19205611">
            <a:off x="1881892" y="3372424"/>
            <a:ext cx="7438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To </a:t>
            </a:r>
            <a:r>
              <a:rPr lang="fr-FR" sz="1200" dirty="0" err="1"/>
              <a:t>hear</a:t>
            </a:r>
            <a:endParaRPr lang="fr-FR" sz="1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8E0D37-D598-CE73-1158-AB25174566DB}"/>
              </a:ext>
            </a:extLst>
          </p:cNvPr>
          <p:cNvSpPr txBox="1"/>
          <p:nvPr/>
        </p:nvSpPr>
        <p:spPr>
          <a:xfrm rot="19205611">
            <a:off x="2745122" y="3547135"/>
            <a:ext cx="14407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To </a:t>
            </a:r>
            <a:r>
              <a:rPr lang="fr-FR" sz="1200" dirty="0" err="1"/>
              <a:t>communicate</a:t>
            </a:r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284190-E304-2A84-867B-E769C39BF336}"/>
              </a:ext>
            </a:extLst>
          </p:cNvPr>
          <p:cNvSpPr txBox="1"/>
          <p:nvPr/>
        </p:nvSpPr>
        <p:spPr>
          <a:xfrm rot="19205611">
            <a:off x="4130465" y="3323575"/>
            <a:ext cx="7438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To </a:t>
            </a:r>
            <a:r>
              <a:rPr lang="fr-FR" sz="1200" dirty="0" err="1"/>
              <a:t>walk</a:t>
            </a: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A9D7EA-D9DD-A4F0-DAA5-F72A59877745}"/>
              </a:ext>
            </a:extLst>
          </p:cNvPr>
          <p:cNvSpPr txBox="1"/>
          <p:nvPr/>
        </p:nvSpPr>
        <p:spPr>
          <a:xfrm rot="19205611">
            <a:off x="4125738" y="3664366"/>
            <a:ext cx="16330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To </a:t>
            </a:r>
            <a:r>
              <a:rPr lang="fr-FR" sz="1200" dirty="0" err="1"/>
              <a:t>climb</a:t>
            </a:r>
            <a:r>
              <a:rPr lang="fr-FR" sz="1200" dirty="0"/>
              <a:t> a </a:t>
            </a:r>
            <a:r>
              <a:rPr lang="fr-FR" sz="1200" dirty="0" err="1"/>
              <a:t>staircase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65D618-601F-0FB4-EF53-244838DB5487}"/>
              </a:ext>
            </a:extLst>
          </p:cNvPr>
          <p:cNvSpPr txBox="1"/>
          <p:nvPr/>
        </p:nvSpPr>
        <p:spPr>
          <a:xfrm rot="19205611">
            <a:off x="4862666" y="3653625"/>
            <a:ext cx="16330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To </a:t>
            </a:r>
            <a:r>
              <a:rPr lang="fr-FR" sz="1200" dirty="0" err="1"/>
              <a:t>bend</a:t>
            </a:r>
            <a:endParaRPr lang="fr-FR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AF9796-85E0-813B-F032-5A3A47117866}"/>
              </a:ext>
            </a:extLst>
          </p:cNvPr>
          <p:cNvSpPr txBox="1"/>
          <p:nvPr/>
        </p:nvSpPr>
        <p:spPr>
          <a:xfrm rot="19205611">
            <a:off x="5473716" y="3680674"/>
            <a:ext cx="17832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To learn or memorize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39260C4-7BC1-3D64-C2A9-20A7C06F6B09}"/>
              </a:ext>
            </a:extLst>
          </p:cNvPr>
          <p:cNvSpPr txBox="1"/>
          <p:nvPr/>
        </p:nvSpPr>
        <p:spPr>
          <a:xfrm>
            <a:off x="3156916" y="4623612"/>
            <a:ext cx="59094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0000"/>
                </a:solidFill>
              </a:rPr>
              <a:t>Never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BE91090-EE67-650A-D661-69AD085D98AB}"/>
              </a:ext>
            </a:extLst>
          </p:cNvPr>
          <p:cNvSpPr txBox="1"/>
          <p:nvPr/>
        </p:nvSpPr>
        <p:spPr>
          <a:xfrm>
            <a:off x="4369867" y="4602946"/>
            <a:ext cx="7793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rgbClr val="000000"/>
                </a:solidFill>
              </a:rPr>
              <a:t>Sometimes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28EAA2-C1BF-758D-93F9-86057A0FF7B0}"/>
              </a:ext>
            </a:extLst>
          </p:cNvPr>
          <p:cNvSpPr txBox="1"/>
          <p:nvPr/>
        </p:nvSpPr>
        <p:spPr>
          <a:xfrm>
            <a:off x="5560636" y="4615678"/>
            <a:ext cx="89402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b="1" dirty="0" err="1">
                <a:solidFill>
                  <a:srgbClr val="000000"/>
                </a:solidFill>
              </a:rPr>
              <a:t>Often</a:t>
            </a:r>
            <a:endParaRPr lang="fr-FR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6086"/>
      </p:ext>
    </p:extLst>
  </p:cSld>
  <p:clrMapOvr>
    <a:masterClrMapping/>
  </p:clrMapOvr>
  <p:transition spd="slow" advClick="0" advTm="3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694C13-E944-4ADE-F6FB-D91CB22832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61313" y="4721225"/>
            <a:ext cx="42545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A30101-67FD-4F23-9817-B2DAC0C7CA67}" type="slidenum">
              <a:rPr lang="fr-FR" smtClean="0"/>
              <a:pPr>
                <a:defRPr/>
              </a:pPr>
              <a:t>33</a:t>
            </a:fld>
            <a:endParaRPr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F4FB501-6DC3-E55C-E50C-68DC830A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8" y="450729"/>
            <a:ext cx="8334375" cy="530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fr-FR" sz="2000" b="0" i="0" u="none" strike="noStrike" baseline="0" dirty="0">
                <a:latin typeface="Raleway-Regular"/>
              </a:rPr>
              <a:t>Associated functional limitations are often present</a:t>
            </a:r>
            <a:endParaRPr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D465B6-088B-DE15-5F90-B61D53CBB9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Economic potential of ISH</a:t>
            </a:r>
            <a:endParaRPr lang="en-US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1F395D7-1C48-D19F-2A13-7C8BAFF164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0733" y="1069853"/>
            <a:ext cx="2443795" cy="384187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>
                <a:latin typeface="+mj-lt"/>
              </a:rPr>
              <a:t>H</a:t>
            </a:r>
            <a:r>
              <a:rPr lang="fr-FR" b="0" i="0" u="none" strike="noStrike" baseline="0" dirty="0">
                <a:latin typeface="+mj-lt"/>
              </a:rPr>
              <a:t>omesharing is unlikely to have much effect on physical health and the causality is likely to be the opposite</a:t>
            </a:r>
            <a:endParaRPr lang="fr-FR" dirty="0">
              <a:latin typeface="+mj-lt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>
                <a:latin typeface="+mj-lt"/>
              </a:rPr>
              <a:t>Activity limitations that need to be taken into account for the sustainability of participation in the programme, even if they are in better health than the comparable general population average.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dirty="0">
              <a:latin typeface="+mj-lt"/>
            </a:endParaRPr>
          </a:p>
        </p:txBody>
      </p:sp>
      <p:pic>
        <p:nvPicPr>
          <p:cNvPr id="87046" name="Image 8">
            <a:extLst>
              <a:ext uri="{FF2B5EF4-FFF2-40B4-BE49-F238E27FC236}">
                <a16:creationId xmlns:a16="http://schemas.microsoft.com/office/drawing/2014/main" id="{23B8618B-94B6-C6FB-5007-406E5934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" y="1003394"/>
            <a:ext cx="6658421" cy="413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58291C5-1989-C6E2-ACAA-23206090E232}"/>
              </a:ext>
            </a:extLst>
          </p:cNvPr>
          <p:cNvSpPr txBox="1"/>
          <p:nvPr/>
        </p:nvSpPr>
        <p:spPr>
          <a:xfrm>
            <a:off x="69742" y="1159566"/>
            <a:ext cx="4618494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              </a:t>
            </a:r>
            <a:r>
              <a:rPr lang="fr-FR" b="1" dirty="0" err="1">
                <a:solidFill>
                  <a:srgbClr val="000000"/>
                </a:solidFill>
              </a:rPr>
              <a:t>Perceived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err="1">
                <a:solidFill>
                  <a:srgbClr val="000000"/>
                </a:solidFill>
              </a:rPr>
              <a:t>health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err="1">
                <a:solidFill>
                  <a:srgbClr val="000000"/>
                </a:solidFill>
              </a:rPr>
              <a:t>status</a:t>
            </a:r>
            <a:r>
              <a:rPr lang="fr-FR" b="1" dirty="0">
                <a:solidFill>
                  <a:srgbClr val="000000"/>
                </a:solidFill>
              </a:rPr>
              <a:t> and </a:t>
            </a:r>
            <a:r>
              <a:rPr lang="fr-FR" b="1" dirty="0" err="1">
                <a:solidFill>
                  <a:srgbClr val="000000"/>
                </a:solidFill>
              </a:rPr>
              <a:t>activity</a:t>
            </a:r>
            <a:r>
              <a:rPr lang="fr-FR" b="1" dirty="0">
                <a:solidFill>
                  <a:srgbClr val="000000"/>
                </a:solidFill>
              </a:rPr>
              <a:t> limitation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2D5709-F781-911A-D62B-D21D5B136E3C}"/>
              </a:ext>
            </a:extLst>
          </p:cNvPr>
          <p:cNvSpPr txBox="1"/>
          <p:nvPr/>
        </p:nvSpPr>
        <p:spPr>
          <a:xfrm>
            <a:off x="623298" y="1614016"/>
            <a:ext cx="5700010" cy="4860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fr-FR" b="1">
                <a:solidFill>
                  <a:schemeClr val="accent1"/>
                </a:solidFill>
              </a:rPr>
              <a:t>Does your health condition reduce the amount or kind of activity you can do?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9F1112-9322-EFF7-4130-48DF8F28F6C8}"/>
              </a:ext>
            </a:extLst>
          </p:cNvPr>
          <p:cNvSpPr txBox="1"/>
          <p:nvPr/>
        </p:nvSpPr>
        <p:spPr>
          <a:xfrm>
            <a:off x="1348353" y="2252804"/>
            <a:ext cx="1937288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Physical condition or </a:t>
            </a:r>
            <a:r>
              <a:rPr lang="fr-FR" sz="1100" b="1" dirty="0" err="1">
                <a:solidFill>
                  <a:srgbClr val="000000"/>
                </a:solidFill>
              </a:rPr>
              <a:t>chronic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health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problem</a:t>
            </a:r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05C172A-F76A-43AC-7E7D-E47B25957015}"/>
              </a:ext>
            </a:extLst>
          </p:cNvPr>
          <p:cNvSpPr txBox="1"/>
          <p:nvPr/>
        </p:nvSpPr>
        <p:spPr>
          <a:xfrm>
            <a:off x="3680847" y="2114224"/>
            <a:ext cx="1782305" cy="6001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</a:rPr>
              <a:t>mental state (</a:t>
            </a:r>
            <a:r>
              <a:rPr lang="fr-FR" sz="1100" b="1" dirty="0" err="1">
                <a:solidFill>
                  <a:srgbClr val="000000"/>
                </a:solidFill>
              </a:rPr>
              <a:t>anxiety</a:t>
            </a:r>
            <a:r>
              <a:rPr lang="fr-FR" sz="1100" b="1" dirty="0">
                <a:solidFill>
                  <a:srgbClr val="000000"/>
                </a:solidFill>
              </a:rPr>
              <a:t>, </a:t>
            </a:r>
            <a:r>
              <a:rPr lang="fr-FR" sz="1100" b="1" dirty="0" err="1">
                <a:solidFill>
                  <a:srgbClr val="000000"/>
                </a:solidFill>
              </a:rPr>
              <a:t>fear</a:t>
            </a:r>
            <a:r>
              <a:rPr lang="fr-FR" sz="1100" b="1" dirty="0">
                <a:solidFill>
                  <a:srgbClr val="000000"/>
                </a:solidFill>
              </a:rPr>
              <a:t> of the future, feelings of </a:t>
            </a:r>
            <a:r>
              <a:rPr lang="fr-FR" sz="1100" b="1" dirty="0" err="1">
                <a:solidFill>
                  <a:srgbClr val="000000"/>
                </a:solidFill>
              </a:rPr>
              <a:t>loneliness</a:t>
            </a:r>
            <a:r>
              <a:rPr lang="fr-FR" sz="11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F42CF8-DAFB-D31C-7892-C7E71BA1D634}"/>
              </a:ext>
            </a:extLst>
          </p:cNvPr>
          <p:cNvSpPr txBox="1"/>
          <p:nvPr/>
        </p:nvSpPr>
        <p:spPr>
          <a:xfrm>
            <a:off x="1420727" y="4933305"/>
            <a:ext cx="81366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</a:rPr>
              <a:t>At home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0928D80-12FD-56B4-01E8-7C8E65078744}"/>
              </a:ext>
            </a:extLst>
          </p:cNvPr>
          <p:cNvSpPr txBox="1"/>
          <p:nvPr/>
        </p:nvSpPr>
        <p:spPr>
          <a:xfrm>
            <a:off x="2155290" y="4933466"/>
            <a:ext cx="159676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when travelling or at leisure</a:t>
            </a:r>
            <a:endParaRPr lang="fr-FR" sz="800" b="1" dirty="0">
              <a:solidFill>
                <a:srgbClr val="00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38A12BD-C511-DC63-25A7-819BD6817837}"/>
              </a:ext>
            </a:extLst>
          </p:cNvPr>
          <p:cNvSpPr txBox="1"/>
          <p:nvPr/>
        </p:nvSpPr>
        <p:spPr>
          <a:xfrm>
            <a:off x="3535624" y="4930264"/>
            <a:ext cx="81366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</a:rPr>
              <a:t>At home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4038C7B-2FA2-4DC5-536E-5F490178A77D}"/>
              </a:ext>
            </a:extLst>
          </p:cNvPr>
          <p:cNvSpPr txBox="1"/>
          <p:nvPr/>
        </p:nvSpPr>
        <p:spPr>
          <a:xfrm>
            <a:off x="4262438" y="4930425"/>
            <a:ext cx="159676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when travelling or at leisure</a:t>
            </a:r>
            <a:endParaRPr lang="fr-FR" sz="800" b="1" dirty="0">
              <a:solidFill>
                <a:srgbClr val="00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79425CC-4F15-536E-0401-218B344D1FEC}"/>
              </a:ext>
            </a:extLst>
          </p:cNvPr>
          <p:cNvSpPr txBox="1"/>
          <p:nvPr/>
        </p:nvSpPr>
        <p:spPr>
          <a:xfrm>
            <a:off x="5920353" y="3587858"/>
            <a:ext cx="6069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Never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E1EC67-00A4-D108-4558-C1975FAF4258}"/>
              </a:ext>
            </a:extLst>
          </p:cNvPr>
          <p:cNvSpPr txBox="1"/>
          <p:nvPr/>
        </p:nvSpPr>
        <p:spPr>
          <a:xfrm>
            <a:off x="5891099" y="3573022"/>
            <a:ext cx="5909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0000"/>
                </a:solidFill>
              </a:rPr>
              <a:t>Never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C68FE8D-B83A-D022-6351-9BEB9A1E03F7}"/>
              </a:ext>
            </a:extLst>
          </p:cNvPr>
          <p:cNvSpPr txBox="1"/>
          <p:nvPr/>
        </p:nvSpPr>
        <p:spPr>
          <a:xfrm>
            <a:off x="5880296" y="3852516"/>
            <a:ext cx="7793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rgbClr val="000000"/>
                </a:solidFill>
              </a:rPr>
              <a:t>Sometimes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FDA09C-A27C-F103-C37D-F5E2466F592C}"/>
              </a:ext>
            </a:extLst>
          </p:cNvPr>
          <p:cNvSpPr txBox="1"/>
          <p:nvPr/>
        </p:nvSpPr>
        <p:spPr>
          <a:xfrm>
            <a:off x="5877561" y="4121177"/>
            <a:ext cx="89402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b="1" dirty="0" err="1">
                <a:solidFill>
                  <a:srgbClr val="000000"/>
                </a:solidFill>
              </a:rPr>
              <a:t>Often</a:t>
            </a:r>
            <a:endParaRPr lang="fr-FR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exte 1">
            <a:extLst>
              <a:ext uri="{FF2B5EF4-FFF2-40B4-BE49-F238E27FC236}">
                <a16:creationId xmlns:a16="http://schemas.microsoft.com/office/drawing/2014/main" id="{1AF61A08-BADA-3E5C-A080-D4919E4153C3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584200" y="1062615"/>
            <a:ext cx="7950200" cy="2876550"/>
          </a:xfrm>
        </p:spPr>
        <p:txBody>
          <a:bodyPr wrap="square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</a:pPr>
            <a:r>
              <a:rPr lang="fr-FR" altLang="fr-FR" sz="1400" dirty="0"/>
              <a:t>Regarding the choice to </a:t>
            </a:r>
            <a:r>
              <a:rPr lang="fr-FR" altLang="fr-FR" sz="1400" dirty="0" err="1"/>
              <a:t>adopt</a:t>
            </a:r>
            <a:r>
              <a:rPr lang="fr-FR" altLang="fr-FR" sz="1400" dirty="0"/>
              <a:t> </a:t>
            </a:r>
            <a:r>
              <a:rPr lang="fr-FR" altLang="fr-FR" sz="1400" dirty="0" err="1"/>
              <a:t>homesharing</a:t>
            </a:r>
            <a:r>
              <a:rPr lang="fr-FR" altLang="fr-FR" sz="1400" dirty="0"/>
              <a:t>, the two important responses mentioned are </a:t>
            </a:r>
            <a:r>
              <a:rPr lang="fr-FR" altLang="fr-FR" sz="1400" b="1" dirty="0"/>
              <a:t>the desire to help </a:t>
            </a:r>
            <a:r>
              <a:rPr lang="fr-FR" altLang="fr-FR" sz="1400" dirty="0"/>
              <a:t>and to overcome the feeling of loneliness. </a:t>
            </a:r>
          </a:p>
          <a:p>
            <a:pPr>
              <a:lnSpc>
                <a:spcPct val="100000"/>
              </a:lnSpc>
            </a:pPr>
            <a:r>
              <a:rPr lang="fr-FR" altLang="fr-FR" sz="1400" dirty="0"/>
              <a:t>Few responses (income), but an interesting fact that confirms the conclusion of </a:t>
            </a:r>
            <a:r>
              <a:rPr lang="fr-FR" altLang="fr-FR" sz="1400" dirty="0" err="1"/>
              <a:t>another</a:t>
            </a:r>
            <a:r>
              <a:rPr lang="fr-FR" altLang="fr-FR" sz="1400" dirty="0"/>
              <a:t> </a:t>
            </a:r>
            <a:r>
              <a:rPr lang="fr-FR" altLang="fr-FR" sz="1400" dirty="0" err="1"/>
              <a:t>study</a:t>
            </a:r>
            <a:r>
              <a:rPr lang="fr-FR" altLang="fr-FR" sz="1400" dirty="0"/>
              <a:t> </a:t>
            </a:r>
            <a:r>
              <a:rPr lang="fr-FR" altLang="fr-FR" sz="1400" dirty="0" err="1"/>
              <a:t>we</a:t>
            </a:r>
            <a:r>
              <a:rPr lang="fr-FR" altLang="fr-FR" sz="1400" dirty="0"/>
              <a:t> </a:t>
            </a:r>
            <a:r>
              <a:rPr lang="fr-FR" altLang="fr-FR" sz="1400" dirty="0" err="1"/>
              <a:t>did</a:t>
            </a:r>
            <a:r>
              <a:rPr lang="fr-FR" altLang="fr-FR" sz="1400" dirty="0"/>
              <a:t>: financial constraint is not a major trigger, and income level does not seem to be a relevant segmenting criterion </a:t>
            </a:r>
            <a:endParaRPr altLang="fr-FR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F2F7176-C296-0A60-1914-B8505FD890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30969" y="4459765"/>
            <a:ext cx="42545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A30101-67FD-4F23-9817-B2DAC0C7CA67}" type="slidenum">
              <a:rPr lang="fr-FR" smtClean="0"/>
              <a:pPr>
                <a:defRPr/>
              </a:pPr>
              <a:t>34</a:t>
            </a:fld>
            <a:endParaRPr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2C08985-D655-450D-02E7-7A52AE93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98475"/>
            <a:ext cx="8334375" cy="530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The motivations of senior citizens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5AC50-6CE3-469B-6B7C-3736657A7B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Economic potential of ISH</a:t>
            </a:r>
            <a:endParaRPr lang="en-US"/>
          </a:p>
        </p:txBody>
      </p:sp>
      <p:pic>
        <p:nvPicPr>
          <p:cNvPr id="83974" name="Image 6">
            <a:extLst>
              <a:ext uri="{FF2B5EF4-FFF2-40B4-BE49-F238E27FC236}">
                <a16:creationId xmlns:a16="http://schemas.microsoft.com/office/drawing/2014/main" id="{9C0CFBA3-E4BA-7C57-7B2B-137222F73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2"/>
          <a:stretch/>
        </p:blipFill>
        <p:spPr bwMode="auto">
          <a:xfrm>
            <a:off x="-233642" y="2522020"/>
            <a:ext cx="4940300" cy="232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>
            <a:extLst>
              <a:ext uri="{FF2B5EF4-FFF2-40B4-BE49-F238E27FC236}">
                <a16:creationId xmlns:a16="http://schemas.microsoft.com/office/drawing/2014/main" id="{787DE0FA-9343-1F4F-F74B-92CB6F468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2" b="44074"/>
          <a:stretch/>
        </p:blipFill>
        <p:spPr bwMode="auto">
          <a:xfrm>
            <a:off x="4366602" y="2675228"/>
            <a:ext cx="4713386" cy="222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E55EEF-CFFF-9E6C-3BE6-2DE2BE74531D}"/>
              </a:ext>
            </a:extLst>
          </p:cNvPr>
          <p:cNvSpPr txBox="1"/>
          <p:nvPr/>
        </p:nvSpPr>
        <p:spPr>
          <a:xfrm>
            <a:off x="236482" y="2536999"/>
            <a:ext cx="401473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000" b="1" dirty="0" err="1">
                <a:solidFill>
                  <a:schemeClr val="accent1"/>
                </a:solidFill>
              </a:rPr>
              <a:t>Reasons</a:t>
            </a:r>
            <a:r>
              <a:rPr lang="fr-FR" sz="1000" b="1" dirty="0">
                <a:solidFill>
                  <a:schemeClr val="accent1"/>
                </a:solidFill>
              </a:rPr>
              <a:t> for </a:t>
            </a:r>
            <a:r>
              <a:rPr lang="fr-FR" sz="1000" b="1" dirty="0" err="1">
                <a:solidFill>
                  <a:schemeClr val="accent1"/>
                </a:solidFill>
              </a:rPr>
              <a:t>choosing</a:t>
            </a:r>
            <a:r>
              <a:rPr lang="fr-FR" sz="1000" b="1" dirty="0">
                <a:solidFill>
                  <a:schemeClr val="accent1"/>
                </a:solidFill>
              </a:rPr>
              <a:t> to live </a:t>
            </a:r>
            <a:r>
              <a:rPr lang="fr-FR" sz="1000" b="1" dirty="0" err="1">
                <a:solidFill>
                  <a:schemeClr val="accent1"/>
                </a:solidFill>
              </a:rPr>
              <a:t>together</a:t>
            </a:r>
            <a:r>
              <a:rPr lang="fr-FR" sz="1000" b="1" dirty="0">
                <a:solidFill>
                  <a:schemeClr val="accent1"/>
                </a:solidFill>
              </a:rPr>
              <a:t> for seniors </a:t>
            </a:r>
            <a:r>
              <a:rPr lang="fr-FR" sz="1000" b="1" dirty="0" err="1">
                <a:solidFill>
                  <a:schemeClr val="accent1"/>
                </a:solidFill>
              </a:rPr>
              <a:t>with</a:t>
            </a:r>
            <a:r>
              <a:rPr lang="fr-FR" sz="1000" b="1" dirty="0">
                <a:solidFill>
                  <a:schemeClr val="accent1"/>
                </a:solidFill>
              </a:rPr>
              <a:t> an </a:t>
            </a:r>
            <a:r>
              <a:rPr lang="fr-FR" sz="1000" b="1" dirty="0" err="1">
                <a:solidFill>
                  <a:schemeClr val="accent1"/>
                </a:solidFill>
              </a:rPr>
              <a:t>income</a:t>
            </a:r>
            <a:r>
              <a:rPr lang="fr-FR" sz="1000" b="1" dirty="0">
                <a:solidFill>
                  <a:schemeClr val="accent1"/>
                </a:solidFill>
              </a:rPr>
              <a:t> of over 1800 euros</a:t>
            </a:r>
          </a:p>
          <a:p>
            <a:pPr algn="ctr"/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A8FD6A-ECE9-C2A6-F1B8-61EFCDCB80EA}"/>
              </a:ext>
            </a:extLst>
          </p:cNvPr>
          <p:cNvSpPr txBox="1"/>
          <p:nvPr/>
        </p:nvSpPr>
        <p:spPr>
          <a:xfrm>
            <a:off x="4710049" y="2606202"/>
            <a:ext cx="401473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000" b="1" dirty="0" err="1">
                <a:solidFill>
                  <a:schemeClr val="accent1"/>
                </a:solidFill>
              </a:rPr>
              <a:t>Reasons</a:t>
            </a:r>
            <a:r>
              <a:rPr lang="fr-FR" sz="1000" b="1" dirty="0">
                <a:solidFill>
                  <a:schemeClr val="accent1"/>
                </a:solidFill>
              </a:rPr>
              <a:t> for </a:t>
            </a:r>
            <a:r>
              <a:rPr lang="fr-FR" sz="1000" b="1" dirty="0" err="1">
                <a:solidFill>
                  <a:schemeClr val="accent1"/>
                </a:solidFill>
              </a:rPr>
              <a:t>choosing</a:t>
            </a:r>
            <a:r>
              <a:rPr lang="fr-FR" sz="1000" b="1" dirty="0">
                <a:solidFill>
                  <a:schemeClr val="accent1"/>
                </a:solidFill>
              </a:rPr>
              <a:t> to live </a:t>
            </a:r>
            <a:r>
              <a:rPr lang="fr-FR" sz="1000" b="1" dirty="0" err="1">
                <a:solidFill>
                  <a:schemeClr val="accent1"/>
                </a:solidFill>
              </a:rPr>
              <a:t>together</a:t>
            </a:r>
            <a:r>
              <a:rPr lang="fr-FR" sz="1000" b="1" dirty="0">
                <a:solidFill>
                  <a:schemeClr val="accent1"/>
                </a:solidFill>
              </a:rPr>
              <a:t> for seniors </a:t>
            </a:r>
            <a:r>
              <a:rPr lang="fr-FR" sz="1000" b="1" dirty="0" err="1">
                <a:solidFill>
                  <a:schemeClr val="accent1"/>
                </a:solidFill>
              </a:rPr>
              <a:t>with</a:t>
            </a:r>
            <a:r>
              <a:rPr lang="fr-FR" sz="1000" b="1" dirty="0">
                <a:solidFill>
                  <a:schemeClr val="accent1"/>
                </a:solidFill>
              </a:rPr>
              <a:t> an </a:t>
            </a:r>
            <a:r>
              <a:rPr lang="fr-FR" sz="1000" b="1" dirty="0" err="1">
                <a:solidFill>
                  <a:schemeClr val="accent1"/>
                </a:solidFill>
              </a:rPr>
              <a:t>income</a:t>
            </a:r>
            <a:r>
              <a:rPr lang="fr-FR" sz="1000" b="1" dirty="0">
                <a:solidFill>
                  <a:schemeClr val="accent1"/>
                </a:solidFill>
              </a:rPr>
              <a:t> of </a:t>
            </a:r>
            <a:r>
              <a:rPr lang="fr-FR" sz="1000" b="1" dirty="0" err="1">
                <a:solidFill>
                  <a:schemeClr val="accent1"/>
                </a:solidFill>
              </a:rPr>
              <a:t>below</a:t>
            </a:r>
            <a:r>
              <a:rPr lang="fr-FR" sz="1000" b="1" dirty="0">
                <a:solidFill>
                  <a:schemeClr val="accent1"/>
                </a:solidFill>
              </a:rPr>
              <a:t> 1800 euros</a:t>
            </a:r>
          </a:p>
          <a:p>
            <a:pPr algn="ctr"/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117527-B977-F565-89AC-AA7E7C7D3155}"/>
              </a:ext>
            </a:extLst>
          </p:cNvPr>
          <p:cNvSpPr txBox="1"/>
          <p:nvPr/>
        </p:nvSpPr>
        <p:spPr>
          <a:xfrm>
            <a:off x="291697" y="4695049"/>
            <a:ext cx="142086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000000"/>
                </a:solidFill>
              </a:rPr>
              <a:t>Financial </a:t>
            </a:r>
            <a:r>
              <a:rPr lang="fr-FR" sz="1000" b="1" dirty="0" err="1">
                <a:solidFill>
                  <a:srgbClr val="000000"/>
                </a:solidFill>
              </a:rPr>
              <a:t>constraint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384BDF-5743-B2FF-0B3A-B4201E85612C}"/>
              </a:ext>
            </a:extLst>
          </p:cNvPr>
          <p:cNvSpPr txBox="1"/>
          <p:nvPr/>
        </p:nvSpPr>
        <p:spPr>
          <a:xfrm>
            <a:off x="3470485" y="4689326"/>
            <a:ext cx="80558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b="1" dirty="0" err="1">
                <a:solidFill>
                  <a:srgbClr val="000000"/>
                </a:solidFill>
              </a:rPr>
              <a:t>Loneliness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1F545D-2FDA-0243-7F28-41C7B371F2F0}"/>
              </a:ext>
            </a:extLst>
          </p:cNvPr>
          <p:cNvSpPr txBox="1"/>
          <p:nvPr/>
        </p:nvSpPr>
        <p:spPr>
          <a:xfrm>
            <a:off x="1619390" y="4689326"/>
            <a:ext cx="17205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000000"/>
                </a:solidFill>
              </a:rPr>
              <a:t>Desire to help </a:t>
            </a:r>
            <a:r>
              <a:rPr lang="fr-FR" sz="1000" b="1" dirty="0" err="1">
                <a:solidFill>
                  <a:srgbClr val="000000"/>
                </a:solidFill>
              </a:rPr>
              <a:t>each</a:t>
            </a:r>
            <a:r>
              <a:rPr lang="fr-FR" sz="1000" b="1" dirty="0">
                <a:solidFill>
                  <a:srgbClr val="000000"/>
                </a:solidFill>
              </a:rPr>
              <a:t> </a:t>
            </a:r>
            <a:r>
              <a:rPr lang="fr-FR" sz="1000" b="1" dirty="0" err="1">
                <a:solidFill>
                  <a:srgbClr val="000000"/>
                </a:solidFill>
              </a:rPr>
              <a:t>other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1A62DE-F5F7-D57B-35C5-2924584E4174}"/>
              </a:ext>
            </a:extLst>
          </p:cNvPr>
          <p:cNvSpPr txBox="1"/>
          <p:nvPr/>
        </p:nvSpPr>
        <p:spPr>
          <a:xfrm>
            <a:off x="4901136" y="4673422"/>
            <a:ext cx="142086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000000"/>
                </a:solidFill>
              </a:rPr>
              <a:t>Financial </a:t>
            </a:r>
            <a:r>
              <a:rPr lang="fr-FR" sz="1000" b="1" dirty="0" err="1">
                <a:solidFill>
                  <a:srgbClr val="000000"/>
                </a:solidFill>
              </a:rPr>
              <a:t>constraint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231E33-0EDD-A46C-2EEE-575ACE0D42B0}"/>
              </a:ext>
            </a:extLst>
          </p:cNvPr>
          <p:cNvSpPr txBox="1"/>
          <p:nvPr/>
        </p:nvSpPr>
        <p:spPr>
          <a:xfrm>
            <a:off x="7899163" y="4667699"/>
            <a:ext cx="80558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b="1" dirty="0" err="1">
                <a:solidFill>
                  <a:srgbClr val="000000"/>
                </a:solidFill>
              </a:rPr>
              <a:t>Loneliness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4D7A4CF-A467-5668-6E2A-212A771534CC}"/>
              </a:ext>
            </a:extLst>
          </p:cNvPr>
          <p:cNvSpPr txBox="1"/>
          <p:nvPr/>
        </p:nvSpPr>
        <p:spPr>
          <a:xfrm>
            <a:off x="6228829" y="4678332"/>
            <a:ext cx="17205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000000"/>
                </a:solidFill>
              </a:rPr>
              <a:t>Desire to help </a:t>
            </a:r>
            <a:r>
              <a:rPr lang="fr-FR" sz="1000" b="1" dirty="0" err="1">
                <a:solidFill>
                  <a:srgbClr val="000000"/>
                </a:solidFill>
              </a:rPr>
              <a:t>each</a:t>
            </a:r>
            <a:r>
              <a:rPr lang="fr-FR" sz="1000" b="1" dirty="0">
                <a:solidFill>
                  <a:srgbClr val="000000"/>
                </a:solidFill>
              </a:rPr>
              <a:t> </a:t>
            </a:r>
            <a:r>
              <a:rPr lang="fr-FR" sz="1000" b="1" dirty="0" err="1">
                <a:solidFill>
                  <a:srgbClr val="000000"/>
                </a:solidFill>
              </a:rPr>
              <a:t>other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53189F-DB87-1A0B-F41F-EB9EC6351AED}"/>
              </a:ext>
            </a:extLst>
          </p:cNvPr>
          <p:cNvSpPr txBox="1"/>
          <p:nvPr/>
        </p:nvSpPr>
        <p:spPr>
          <a:xfrm>
            <a:off x="2979549" y="2166557"/>
            <a:ext cx="334245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rgbClr val="000000"/>
                </a:solidFill>
              </a:rPr>
              <a:t>Reason for </a:t>
            </a:r>
            <a:r>
              <a:rPr lang="fr-FR" b="1" i="1" dirty="0" err="1">
                <a:solidFill>
                  <a:srgbClr val="000000"/>
                </a:solidFill>
              </a:rPr>
              <a:t>choosing</a:t>
            </a:r>
            <a:r>
              <a:rPr lang="fr-FR" b="1" i="1" dirty="0">
                <a:solidFill>
                  <a:srgbClr val="000000"/>
                </a:solidFill>
              </a:rPr>
              <a:t> to </a:t>
            </a:r>
            <a:r>
              <a:rPr lang="fr-FR" b="1" i="1" dirty="0" err="1">
                <a:solidFill>
                  <a:srgbClr val="000000"/>
                </a:solidFill>
              </a:rPr>
              <a:t>cohabit</a:t>
            </a:r>
            <a:r>
              <a:rPr lang="fr-FR" b="1" i="1" dirty="0">
                <a:solidFill>
                  <a:srgbClr val="000000"/>
                </a:solidFill>
              </a:rPr>
              <a:t> by </a:t>
            </a:r>
            <a:r>
              <a:rPr lang="fr-FR" b="1" i="1" dirty="0" err="1">
                <a:solidFill>
                  <a:srgbClr val="000000"/>
                </a:solidFill>
              </a:rPr>
              <a:t>income</a:t>
            </a:r>
            <a:endParaRPr lang="fr-FR" b="1" i="1" dirty="0">
              <a:solidFill>
                <a:srgbClr val="0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5091" y="2873286"/>
            <a:ext cx="3606599" cy="231507"/>
            <a:chOff x="435091" y="2873286"/>
            <a:chExt cx="3606599" cy="231507"/>
          </a:xfrm>
        </p:grpSpPr>
        <p:grpSp>
          <p:nvGrpSpPr>
            <p:cNvPr id="15" name="Group 14"/>
            <p:cNvGrpSpPr/>
            <p:nvPr/>
          </p:nvGrpSpPr>
          <p:grpSpPr>
            <a:xfrm>
              <a:off x="435091" y="2889349"/>
              <a:ext cx="1272030" cy="215444"/>
              <a:chOff x="435091" y="2889349"/>
              <a:chExt cx="1272030" cy="215444"/>
            </a:xfrm>
          </p:grpSpPr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90CE8DB-7995-CF8B-84FC-AF4D94AC3A4D}"/>
                  </a:ext>
                </a:extLst>
              </p:cNvPr>
              <p:cNvSpPr txBox="1"/>
              <p:nvPr/>
            </p:nvSpPr>
            <p:spPr>
              <a:xfrm>
                <a:off x="435091" y="2889349"/>
                <a:ext cx="127203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800" b="1" dirty="0">
                    <a:solidFill>
                      <a:srgbClr val="000000"/>
                    </a:solidFill>
                  </a:rPr>
                  <a:t>    Not </a:t>
                </a:r>
                <a:r>
                  <a:rPr lang="fr-FR" sz="800" b="1" dirty="0" err="1">
                    <a:solidFill>
                      <a:srgbClr val="000000"/>
                    </a:solidFill>
                  </a:rPr>
                  <a:t>taken</a:t>
                </a:r>
                <a:r>
                  <a:rPr lang="fr-FR" sz="800" b="1" dirty="0">
                    <a:solidFill>
                      <a:srgbClr val="000000"/>
                    </a:solidFill>
                  </a:rPr>
                  <a:t> </a:t>
                </a:r>
                <a:r>
                  <a:rPr lang="fr-FR" sz="800" b="1" dirty="0" err="1">
                    <a:solidFill>
                      <a:srgbClr val="000000"/>
                    </a:solidFill>
                  </a:rPr>
                  <a:t>into</a:t>
                </a:r>
                <a:r>
                  <a:rPr lang="fr-FR" sz="800" b="1" dirty="0">
                    <a:solidFill>
                      <a:srgbClr val="000000"/>
                    </a:solidFill>
                  </a:rPr>
                  <a:t> </a:t>
                </a:r>
                <a:r>
                  <a:rPr lang="fr-FR" sz="800" b="1" dirty="0" err="1">
                    <a:solidFill>
                      <a:srgbClr val="000000"/>
                    </a:solidFill>
                  </a:rPr>
                  <a:t>account</a:t>
                </a:r>
                <a:r>
                  <a:rPr lang="fr-FR" sz="8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2" name="Flowchart: Connector 1"/>
              <p:cNvSpPr/>
              <p:nvPr/>
            </p:nvSpPr>
            <p:spPr>
              <a:xfrm>
                <a:off x="442955" y="2928135"/>
                <a:ext cx="108000" cy="108000"/>
              </a:xfrm>
              <a:prstGeom prst="flowChartConnector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773348" y="2873286"/>
              <a:ext cx="1144660" cy="215444"/>
              <a:chOff x="1773348" y="2873286"/>
              <a:chExt cx="1144660" cy="215444"/>
            </a:xfrm>
          </p:grpSpPr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C611BEE-89F3-ADE0-2C38-BE8A6CB8ABB2}"/>
                  </a:ext>
                </a:extLst>
              </p:cNvPr>
              <p:cNvSpPr txBox="1"/>
              <p:nvPr/>
            </p:nvSpPr>
            <p:spPr>
              <a:xfrm>
                <a:off x="1838047" y="2873286"/>
                <a:ext cx="1079961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800" b="1" dirty="0">
                    <a:solidFill>
                      <a:srgbClr val="000000"/>
                    </a:solidFill>
                  </a:rPr>
                  <a:t>Not </a:t>
                </a:r>
                <a:r>
                  <a:rPr lang="fr-FR" sz="800" b="1" dirty="0" err="1">
                    <a:solidFill>
                      <a:srgbClr val="000000"/>
                    </a:solidFill>
                  </a:rPr>
                  <a:t>very</a:t>
                </a:r>
                <a:r>
                  <a:rPr lang="fr-FR" sz="800" b="1" dirty="0">
                    <a:solidFill>
                      <a:srgbClr val="000000"/>
                    </a:solidFill>
                  </a:rPr>
                  <a:t> important </a:t>
                </a:r>
              </a:p>
            </p:txBody>
          </p:sp>
          <p:sp>
            <p:nvSpPr>
              <p:cNvPr id="25" name="Flowchart: Connector 24"/>
              <p:cNvSpPr/>
              <p:nvPr/>
            </p:nvSpPr>
            <p:spPr>
              <a:xfrm>
                <a:off x="1773348" y="2929233"/>
                <a:ext cx="108000" cy="10800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205945" y="2875511"/>
              <a:ext cx="835745" cy="215444"/>
              <a:chOff x="3205945" y="2875511"/>
              <a:chExt cx="835745" cy="215444"/>
            </a:xfrm>
          </p:grpSpPr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89B2398-6341-0BE7-C493-89267F98107A}"/>
                  </a:ext>
                </a:extLst>
              </p:cNvPr>
              <p:cNvSpPr txBox="1"/>
              <p:nvPr/>
            </p:nvSpPr>
            <p:spPr>
              <a:xfrm>
                <a:off x="3270644" y="2875511"/>
                <a:ext cx="771046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800" b="1" dirty="0" err="1">
                    <a:solidFill>
                      <a:srgbClr val="000000"/>
                    </a:solidFill>
                  </a:rPr>
                  <a:t>Determinant</a:t>
                </a:r>
                <a:endParaRPr lang="fr-FR" sz="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3205945" y="2946763"/>
                <a:ext cx="108000" cy="108000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5047028" y="2940024"/>
            <a:ext cx="3606599" cy="231507"/>
            <a:chOff x="435091" y="2873286"/>
            <a:chExt cx="3606599" cy="231507"/>
          </a:xfrm>
        </p:grpSpPr>
        <p:grpSp>
          <p:nvGrpSpPr>
            <p:cNvPr id="31" name="Group 30"/>
            <p:cNvGrpSpPr/>
            <p:nvPr/>
          </p:nvGrpSpPr>
          <p:grpSpPr>
            <a:xfrm>
              <a:off x="435091" y="2889349"/>
              <a:ext cx="1272030" cy="215444"/>
              <a:chOff x="435091" y="2889349"/>
              <a:chExt cx="1272030" cy="215444"/>
            </a:xfrm>
          </p:grpSpPr>
          <p:sp>
            <p:nvSpPr>
              <p:cNvPr id="38" name="ZoneTexte 17">
                <a:extLst>
                  <a:ext uri="{FF2B5EF4-FFF2-40B4-BE49-F238E27FC236}">
                    <a16:creationId xmlns:a16="http://schemas.microsoft.com/office/drawing/2014/main" id="{190CE8DB-7995-CF8B-84FC-AF4D94AC3A4D}"/>
                  </a:ext>
                </a:extLst>
              </p:cNvPr>
              <p:cNvSpPr txBox="1"/>
              <p:nvPr/>
            </p:nvSpPr>
            <p:spPr>
              <a:xfrm>
                <a:off x="435091" y="2889349"/>
                <a:ext cx="127203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800" b="1" dirty="0">
                    <a:solidFill>
                      <a:srgbClr val="000000"/>
                    </a:solidFill>
                  </a:rPr>
                  <a:t>    Not </a:t>
                </a:r>
                <a:r>
                  <a:rPr lang="fr-FR" sz="800" b="1" dirty="0" err="1">
                    <a:solidFill>
                      <a:srgbClr val="000000"/>
                    </a:solidFill>
                  </a:rPr>
                  <a:t>taken</a:t>
                </a:r>
                <a:r>
                  <a:rPr lang="fr-FR" sz="800" b="1" dirty="0">
                    <a:solidFill>
                      <a:srgbClr val="000000"/>
                    </a:solidFill>
                  </a:rPr>
                  <a:t> </a:t>
                </a:r>
                <a:r>
                  <a:rPr lang="fr-FR" sz="800" b="1" dirty="0" err="1">
                    <a:solidFill>
                      <a:srgbClr val="000000"/>
                    </a:solidFill>
                  </a:rPr>
                  <a:t>into</a:t>
                </a:r>
                <a:r>
                  <a:rPr lang="fr-FR" sz="800" b="1" dirty="0">
                    <a:solidFill>
                      <a:srgbClr val="000000"/>
                    </a:solidFill>
                  </a:rPr>
                  <a:t> </a:t>
                </a:r>
                <a:r>
                  <a:rPr lang="fr-FR" sz="800" b="1" dirty="0" err="1">
                    <a:solidFill>
                      <a:srgbClr val="000000"/>
                    </a:solidFill>
                  </a:rPr>
                  <a:t>account</a:t>
                </a:r>
                <a:r>
                  <a:rPr lang="fr-FR" sz="8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442955" y="2928135"/>
                <a:ext cx="108000" cy="108000"/>
              </a:xfrm>
              <a:prstGeom prst="flowChartConnector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773348" y="2873286"/>
              <a:ext cx="1144660" cy="215444"/>
              <a:chOff x="1773348" y="2873286"/>
              <a:chExt cx="1144660" cy="215444"/>
            </a:xfrm>
          </p:grpSpPr>
          <p:sp>
            <p:nvSpPr>
              <p:cNvPr id="36" name="ZoneTexte 19">
                <a:extLst>
                  <a:ext uri="{FF2B5EF4-FFF2-40B4-BE49-F238E27FC236}">
                    <a16:creationId xmlns:a16="http://schemas.microsoft.com/office/drawing/2014/main" id="{4C611BEE-89F3-ADE0-2C38-BE8A6CB8ABB2}"/>
                  </a:ext>
                </a:extLst>
              </p:cNvPr>
              <p:cNvSpPr txBox="1"/>
              <p:nvPr/>
            </p:nvSpPr>
            <p:spPr>
              <a:xfrm>
                <a:off x="1838047" y="2873286"/>
                <a:ext cx="1079961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800" b="1" dirty="0">
                    <a:solidFill>
                      <a:srgbClr val="000000"/>
                    </a:solidFill>
                  </a:rPr>
                  <a:t>Not </a:t>
                </a:r>
                <a:r>
                  <a:rPr lang="fr-FR" sz="800" b="1" dirty="0" err="1">
                    <a:solidFill>
                      <a:srgbClr val="000000"/>
                    </a:solidFill>
                  </a:rPr>
                  <a:t>very</a:t>
                </a:r>
                <a:r>
                  <a:rPr lang="fr-FR" sz="800" b="1" dirty="0">
                    <a:solidFill>
                      <a:srgbClr val="000000"/>
                    </a:solidFill>
                  </a:rPr>
                  <a:t> important </a:t>
                </a:r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1773348" y="2929233"/>
                <a:ext cx="108000" cy="10800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205945" y="2875511"/>
              <a:ext cx="835745" cy="215444"/>
              <a:chOff x="3205945" y="2875511"/>
              <a:chExt cx="835745" cy="215444"/>
            </a:xfrm>
          </p:grpSpPr>
          <p:sp>
            <p:nvSpPr>
              <p:cNvPr id="34" name="ZoneTexte 20">
                <a:extLst>
                  <a:ext uri="{FF2B5EF4-FFF2-40B4-BE49-F238E27FC236}">
                    <a16:creationId xmlns:a16="http://schemas.microsoft.com/office/drawing/2014/main" id="{F89B2398-6341-0BE7-C493-89267F98107A}"/>
                  </a:ext>
                </a:extLst>
              </p:cNvPr>
              <p:cNvSpPr txBox="1"/>
              <p:nvPr/>
            </p:nvSpPr>
            <p:spPr>
              <a:xfrm>
                <a:off x="3270644" y="2875511"/>
                <a:ext cx="771046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800" b="1" dirty="0" err="1">
                    <a:solidFill>
                      <a:srgbClr val="000000"/>
                    </a:solidFill>
                  </a:rPr>
                  <a:t>Determinant</a:t>
                </a:r>
                <a:endParaRPr lang="fr-FR" sz="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3205945" y="2946763"/>
                <a:ext cx="108000" cy="108000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</p:cSld>
  <p:clrMapOvr>
    <a:masterClrMapping/>
  </p:clrMapOvr>
  <p:transition spd="slow" advClick="0" advTm="3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u texte 1">
            <a:extLst>
              <a:ext uri="{FF2B5EF4-FFF2-40B4-BE49-F238E27FC236}">
                <a16:creationId xmlns:a16="http://schemas.microsoft.com/office/drawing/2014/main" id="{C563058D-9E18-2BBD-6A36-C7C174FC18DA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584200" y="1392238"/>
            <a:ext cx="7950200" cy="467111"/>
          </a:xfrm>
          <a:solidFill>
            <a:schemeClr val="bg2"/>
          </a:solidFill>
        </p:spPr>
        <p:txBody>
          <a:bodyPr wrap="square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altLang="fr-FR" sz="1400" dirty="0"/>
              <a:t>112 seniors (out of 154) answered that they had at least one weekly telephone or video conference contact with a family member and 98 with a neighbour, friend, etc. </a:t>
            </a:r>
            <a:endParaRPr alt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EB09A62-9990-1396-AA4E-BD8A22E444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61313" y="4721225"/>
            <a:ext cx="42545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fr-FR" sz="800" b="0" kern="1200" spc="3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1143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A30101-67FD-4F23-9817-B2DAC0C7CA67}" type="slidenum">
              <a:rPr lang="fr-FR" smtClean="0"/>
              <a:pPr>
                <a:defRPr/>
              </a:pPr>
              <a:t>35</a:t>
            </a:fld>
            <a:endParaRPr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EACE11E-E826-8C4D-D7F3-1698F671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1" y="498475"/>
            <a:ext cx="8011072" cy="530225"/>
          </a:xfrm>
        </p:spPr>
        <p:txBody>
          <a:bodyPr>
            <a:normAutofit fontScale="90000"/>
          </a:bodyPr>
          <a:lstStyle/>
          <a:p>
            <a:r>
              <a:rPr lang="fr-FR" altLang="fr-FR" sz="2000" b="1" dirty="0"/>
              <a:t>Social relationships </a:t>
            </a:r>
            <a:r>
              <a:rPr lang="fr-FR" altLang="fr-FR" sz="2000" dirty="0"/>
              <a:t>are very important for </a:t>
            </a:r>
            <a:r>
              <a:rPr lang="fr-FR" altLang="fr-FR" sz="2000" dirty="0" err="1"/>
              <a:t>elderly</a:t>
            </a:r>
            <a:r>
              <a:rPr lang="fr-FR" altLang="fr-FR" sz="2000" dirty="0"/>
              <a:t> </a:t>
            </a:r>
            <a:r>
              <a:rPr lang="fr-FR" altLang="fr-FR" sz="2000" dirty="0" err="1"/>
              <a:t>homesharers</a:t>
            </a:r>
            <a:endParaRPr lang="fr-FR" altLang="fr-FR" sz="20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539739-1E6B-70D0-2034-27434D4EF7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Economic potential of ISH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1C03A3-1509-7053-DB05-0C3E909E40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2" b="2005"/>
          <a:stretch/>
        </p:blipFill>
        <p:spPr>
          <a:xfrm>
            <a:off x="1608664" y="1880619"/>
            <a:ext cx="5901272" cy="276014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1FAC9E5-F0B7-B1BC-A3AC-4D162D73A48C}"/>
              </a:ext>
            </a:extLst>
          </p:cNvPr>
          <p:cNvSpPr txBox="1"/>
          <p:nvPr/>
        </p:nvSpPr>
        <p:spPr>
          <a:xfrm>
            <a:off x="2810230" y="4443296"/>
            <a:ext cx="101896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>
                <a:solidFill>
                  <a:srgbClr val="000000"/>
                </a:solidFill>
              </a:rPr>
              <a:t>With</a:t>
            </a:r>
            <a:r>
              <a:rPr lang="fr-FR" sz="900" dirty="0">
                <a:solidFill>
                  <a:srgbClr val="000000"/>
                </a:solidFill>
              </a:rPr>
              <a:t> </a:t>
            </a:r>
            <a:r>
              <a:rPr lang="fr-FR" sz="900" dirty="0" err="1">
                <a:solidFill>
                  <a:srgbClr val="000000"/>
                </a:solidFill>
              </a:rPr>
              <a:t>family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09A695-44FE-F2B8-0220-7BE307D60677}"/>
              </a:ext>
            </a:extLst>
          </p:cNvPr>
          <p:cNvSpPr txBox="1"/>
          <p:nvPr/>
        </p:nvSpPr>
        <p:spPr>
          <a:xfrm>
            <a:off x="3936167" y="4442058"/>
            <a:ext cx="127166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>
                <a:solidFill>
                  <a:srgbClr val="000000"/>
                </a:solidFill>
              </a:rPr>
              <a:t>With</a:t>
            </a:r>
            <a:r>
              <a:rPr lang="fr-FR" sz="900" dirty="0">
                <a:solidFill>
                  <a:srgbClr val="000000"/>
                </a:solidFill>
              </a:rPr>
              <a:t> entourage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A1C89C-7F64-DDA2-D777-92272C4FC22D}"/>
              </a:ext>
            </a:extLst>
          </p:cNvPr>
          <p:cNvSpPr txBox="1"/>
          <p:nvPr/>
        </p:nvSpPr>
        <p:spPr>
          <a:xfrm>
            <a:off x="5042768" y="4450810"/>
            <a:ext cx="154209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>
                <a:solidFill>
                  <a:srgbClr val="000000"/>
                </a:solidFill>
              </a:rPr>
              <a:t>With</a:t>
            </a:r>
            <a:r>
              <a:rPr lang="fr-FR" sz="900" dirty="0">
                <a:solidFill>
                  <a:srgbClr val="000000"/>
                </a:solidFill>
              </a:rPr>
              <a:t> association </a:t>
            </a:r>
            <a:r>
              <a:rPr lang="fr-FR" sz="900" dirty="0" err="1">
                <a:solidFill>
                  <a:srgbClr val="000000"/>
                </a:solidFill>
              </a:rPr>
              <a:t>members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D5B977-85B0-45AF-42BA-115BBBF15BD8}"/>
              </a:ext>
            </a:extLst>
          </p:cNvPr>
          <p:cNvSpPr txBox="1"/>
          <p:nvPr/>
        </p:nvSpPr>
        <p:spPr>
          <a:xfrm>
            <a:off x="2539451" y="1984565"/>
            <a:ext cx="388619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accent1"/>
                </a:solidFill>
              </a:rPr>
              <a:t>Frequency of face-to-face meetings for seniors in good or </a:t>
            </a:r>
            <a:r>
              <a:rPr lang="fr-FR" sz="1100" b="1" dirty="0" err="1">
                <a:solidFill>
                  <a:schemeClr val="accent1"/>
                </a:solidFill>
              </a:rPr>
              <a:t>very</a:t>
            </a:r>
            <a:r>
              <a:rPr lang="fr-FR" sz="1100" b="1" dirty="0">
                <a:solidFill>
                  <a:schemeClr val="accent1"/>
                </a:solidFill>
              </a:rPr>
              <a:t> good </a:t>
            </a:r>
            <a:r>
              <a:rPr lang="fr-FR" sz="1100" b="1" dirty="0" err="1">
                <a:solidFill>
                  <a:schemeClr val="accent1"/>
                </a:solidFill>
              </a:rPr>
              <a:t>health</a:t>
            </a:r>
            <a:r>
              <a:rPr lang="fr-FR" sz="1100" b="1" dirty="0">
                <a:solidFill>
                  <a:schemeClr val="accent1"/>
                </a:solidFill>
              </a:rPr>
              <a:t> (perception)</a:t>
            </a:r>
          </a:p>
        </p:txBody>
      </p:sp>
    </p:spTree>
  </p:cSld>
  <p:clrMapOvr>
    <a:masterClrMapping/>
  </p:clrMapOvr>
  <p:transition spd="slow" advClick="0" advTm="3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1DCC7C5-175C-5F82-6BD8-76B0312CDF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244" y="744538"/>
            <a:ext cx="9089756" cy="3524250"/>
          </a:xfrm>
        </p:spPr>
        <p:txBody>
          <a:bodyPr>
            <a:normAutofit/>
          </a:bodyPr>
          <a:lstStyle/>
          <a:p>
            <a:pPr algn="ctr"/>
            <a:endParaRPr lang="fr-FR" sz="3200" dirty="0"/>
          </a:p>
          <a:p>
            <a:pPr algn="ctr"/>
            <a:r>
              <a:rPr lang="fr-FR" sz="3200" dirty="0"/>
              <a:t>A proposition : Encourage </a:t>
            </a:r>
            <a:r>
              <a:rPr lang="fr-FR" sz="3200" dirty="0" err="1"/>
              <a:t>academic</a:t>
            </a:r>
            <a:r>
              <a:rPr lang="fr-FR" sz="3200" dirty="0"/>
              <a:t> </a:t>
            </a:r>
            <a:r>
              <a:rPr lang="fr-FR" sz="3200" dirty="0" err="1"/>
              <a:t>study</a:t>
            </a:r>
            <a:r>
              <a:rPr lang="fr-FR" sz="3200" dirty="0"/>
              <a:t> on inter-</a:t>
            </a:r>
            <a:r>
              <a:rPr lang="fr-FR" sz="3200" dirty="0" err="1"/>
              <a:t>generational</a:t>
            </a:r>
            <a:r>
              <a:rPr lang="fr-FR" sz="3200" dirty="0"/>
              <a:t> </a:t>
            </a:r>
            <a:r>
              <a:rPr lang="fr-FR" sz="3200" dirty="0" err="1"/>
              <a:t>homesharing</a:t>
            </a:r>
            <a:endParaRPr lang="fr-FR" sz="3200" dirty="0"/>
          </a:p>
          <a:p>
            <a:pPr algn="ctr"/>
            <a:endParaRPr lang="fr-FR" sz="3200" dirty="0"/>
          </a:p>
          <a:p>
            <a:pPr algn="ctr"/>
            <a:r>
              <a:rPr lang="fr-FR" sz="3200" dirty="0" err="1"/>
              <a:t>Thank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60DB77-ECE3-0419-BBC0-57E6D3023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78" y="3312093"/>
            <a:ext cx="2665710" cy="13589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04B620-4068-9F3D-0655-BDB89FE75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21" y="3407903"/>
            <a:ext cx="2259508" cy="12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5126"/>
      </p:ext>
    </p:extLst>
  </p:cSld>
  <p:clrMapOvr>
    <a:masterClrMapping/>
  </p:clrMapOvr>
  <p:transition spd="slow" advClick="0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A0350C-1F22-71BF-15D7-46426DC9B3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1" y="1150884"/>
            <a:ext cx="7950309" cy="326999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latin typeface="+mj-lt"/>
              </a:rPr>
              <a:t>ISH arises from the double observation of </a:t>
            </a:r>
          </a:p>
          <a:p>
            <a:pPr lvl="1">
              <a:lnSpc>
                <a:spcPct val="100000"/>
              </a:lnSpc>
            </a:pPr>
            <a:r>
              <a:rPr lang="en-US" sz="1100" dirty="0">
                <a:latin typeface="+mj-lt"/>
              </a:rPr>
              <a:t>The </a:t>
            </a:r>
            <a:r>
              <a:rPr lang="en-US" sz="1100" b="1" dirty="0">
                <a:latin typeface="+mj-lt"/>
              </a:rPr>
              <a:t>isolation</a:t>
            </a:r>
            <a:r>
              <a:rPr lang="en-US" sz="1100" dirty="0">
                <a:latin typeface="+mj-lt"/>
              </a:rPr>
              <a:t> of the elderly highlighted in the impacts of the 2003 </a:t>
            </a:r>
            <a:r>
              <a:rPr lang="en-US" sz="1100" b="1" dirty="0">
                <a:latin typeface="+mj-lt"/>
              </a:rPr>
              <a:t>heatwave</a:t>
            </a:r>
          </a:p>
          <a:p>
            <a:pPr lvl="1">
              <a:lnSpc>
                <a:spcPct val="100000"/>
              </a:lnSpc>
            </a:pPr>
            <a:r>
              <a:rPr lang="en-US" sz="1100" dirty="0">
                <a:latin typeface="+mj-lt"/>
              </a:rPr>
              <a:t>Recurrent </a:t>
            </a:r>
            <a:r>
              <a:rPr lang="en-US" sz="1100" b="1" dirty="0">
                <a:latin typeface="+mj-lt"/>
              </a:rPr>
              <a:t>problems of housing </a:t>
            </a:r>
            <a:r>
              <a:rPr lang="en-US" sz="1100" dirty="0">
                <a:latin typeface="+mj-lt"/>
              </a:rPr>
              <a:t>for young people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ISH is governed by law since 2018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(In short) several points are clarified in the law: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The objective is "to </a:t>
            </a:r>
            <a:r>
              <a:rPr lang="en-US" sz="1200" b="1" dirty="0"/>
              <a:t>strengthen the social bond</a:t>
            </a:r>
            <a:r>
              <a:rPr lang="en-US" sz="1200" dirty="0"/>
              <a:t>“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There is no “rent” but a “financial compensation” that qualifies as “</a:t>
            </a:r>
            <a:r>
              <a:rPr lang="en-US" sz="1200" b="1" dirty="0"/>
              <a:t>modest</a:t>
            </a:r>
            <a:r>
              <a:rPr lang="en-US" sz="1200" dirty="0"/>
              <a:t>”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Solidarity is a necessary aspect of the system, therefore the term "</a:t>
            </a:r>
            <a:r>
              <a:rPr lang="en-US" sz="1200" b="1" dirty="0"/>
              <a:t>solidarity</a:t>
            </a:r>
            <a:r>
              <a:rPr lang="en-US" sz="1200" dirty="0"/>
              <a:t>" is now attached to "intergenerational </a:t>
            </a:r>
            <a:r>
              <a:rPr lang="en-US" sz="1200" dirty="0" err="1"/>
              <a:t>homeshare</a:t>
            </a:r>
            <a:r>
              <a:rPr lang="en-US" sz="1200" dirty="0"/>
              <a:t>".</a:t>
            </a:r>
            <a:endParaRPr lang="en-US" sz="1200" dirty="0">
              <a:sym typeface="Aria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The "intergenerational" age range is specified: young people "under 30 years of age" and senior citizens "over 60 years of age"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 err="1"/>
              <a:t>Here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the </a:t>
            </a:r>
            <a:r>
              <a:rPr lang="fr-FR" sz="1400" dirty="0" err="1"/>
              <a:t>complete</a:t>
            </a:r>
            <a:r>
              <a:rPr lang="fr-FR" sz="1400" dirty="0"/>
              <a:t> legal </a:t>
            </a:r>
            <a:r>
              <a:rPr lang="fr-FR" sz="1400" dirty="0" err="1"/>
              <a:t>framework</a:t>
            </a:r>
            <a:r>
              <a:rPr lang="fr-FR" sz="1400" dirty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1200" dirty="0"/>
              <a:t>Law </a:t>
            </a:r>
            <a:r>
              <a:rPr lang="fr-FR" sz="1200" dirty="0">
                <a:hlinkClick r:id="rId2"/>
              </a:rPr>
              <a:t>https://www.legifrance.gouv.fr/jorf/article_jo/JORFARTI000037639620</a:t>
            </a:r>
            <a:endParaRPr lang="fr-FR" sz="1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1200" dirty="0" err="1"/>
              <a:t>decree</a:t>
            </a:r>
            <a:r>
              <a:rPr lang="fr-FR" sz="1200" dirty="0"/>
              <a:t> : </a:t>
            </a:r>
            <a:r>
              <a:rPr lang="fr-FR" sz="1200" dirty="0">
                <a:hlinkClick r:id="rId3"/>
              </a:rPr>
              <a:t>https://www.legifrance.gouv.fr/loda/id/JORFTEXT000041400365/</a:t>
            </a:r>
            <a:r>
              <a:rPr lang="fr-FR" sz="1200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8660546-E085-953E-7459-83EAF4EB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legal fraMework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3E3A306-CCB7-C1D7-C05C-A3C088D955B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 dirty="0" err="1">
                <a:solidFill>
                  <a:schemeClr val="accent1"/>
                </a:solidFill>
              </a:rPr>
              <a:t>Economic</a:t>
            </a:r>
            <a:r>
              <a:rPr lang="fr-FR" b="1" spc="30" dirty="0">
                <a:solidFill>
                  <a:schemeClr val="accent1"/>
                </a:solidFill>
              </a:rPr>
              <a:t> </a:t>
            </a:r>
            <a:r>
              <a:rPr lang="fr-FR" b="1" spc="30" dirty="0" err="1">
                <a:solidFill>
                  <a:schemeClr val="accent1"/>
                </a:solidFill>
              </a:rPr>
              <a:t>potential</a:t>
            </a:r>
            <a:r>
              <a:rPr lang="fr-FR" b="1" spc="30" dirty="0">
                <a:solidFill>
                  <a:schemeClr val="accent1"/>
                </a:solidFill>
              </a:rPr>
              <a:t> of </a:t>
            </a:r>
            <a:r>
              <a:rPr lang="fr-FR" b="1" spc="30" dirty="0" err="1">
                <a:solidFill>
                  <a:schemeClr val="accent1"/>
                </a:solidFill>
              </a:rPr>
              <a:t>ISH</a:t>
            </a:r>
            <a:endParaRPr lang="en-US" b="1" spc="30" dirty="0">
              <a:solidFill>
                <a:schemeClr val="accent1"/>
              </a:solidFill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D081DA2-E198-7862-41C3-41FB71412D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617762"/>
      </p:ext>
    </p:extLst>
  </p:cSld>
  <p:clrMapOvr>
    <a:masterClrMapping/>
  </p:clrMapOvr>
  <p:transition spd="slow" advClick="0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5"/>
          </p:nvPr>
        </p:nvSpPr>
        <p:spPr>
          <a:xfrm>
            <a:off x="584201" y="1392913"/>
            <a:ext cx="5381170" cy="314614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latin typeface="+mj-lt"/>
              </a:rPr>
              <a:t>Began in France in </a:t>
            </a:r>
            <a:r>
              <a:rPr lang="en-US" sz="1200" b="1" dirty="0">
                <a:latin typeface="+mj-lt"/>
              </a:rPr>
              <a:t>2004</a:t>
            </a:r>
          </a:p>
          <a:p>
            <a:pPr lvl="1">
              <a:lnSpc>
                <a:spcPct val="100000"/>
              </a:lnSpc>
            </a:pPr>
            <a:r>
              <a:rPr lang="en-US" sz="1100" dirty="0">
                <a:latin typeface="+mj-lt"/>
              </a:rPr>
              <a:t>In order to coordinate the implementation of the ISH and support it, a first structure was created by Aude </a:t>
            </a:r>
            <a:r>
              <a:rPr lang="en-US" sz="1100" dirty="0" err="1">
                <a:latin typeface="+mj-lt"/>
              </a:rPr>
              <a:t>Messéan</a:t>
            </a:r>
            <a:r>
              <a:rPr lang="en-US" sz="1100" dirty="0">
                <a:latin typeface="+mj-lt"/>
              </a:rPr>
              <a:t> : Le Pari Solidaire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latin typeface="+mj-lt"/>
              </a:rPr>
              <a:t>First activity in France </a:t>
            </a:r>
          </a:p>
          <a:p>
            <a:pPr lvl="1">
              <a:lnSpc>
                <a:spcPct val="100000"/>
              </a:lnSpc>
            </a:pPr>
            <a:r>
              <a:rPr lang="en-US" sz="1100" dirty="0">
                <a:latin typeface="+mj-lt"/>
              </a:rPr>
              <a:t>38 associations</a:t>
            </a:r>
          </a:p>
          <a:p>
            <a:pPr lvl="1">
              <a:lnSpc>
                <a:spcPct val="100000"/>
              </a:lnSpc>
            </a:pPr>
            <a:r>
              <a:rPr lang="en-US" sz="1100" dirty="0">
                <a:latin typeface="+mj-lt"/>
              </a:rPr>
              <a:t>937 new contracts signed between 1 January and 31 December 2021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+mj-lt"/>
              </a:rPr>
              <a:t>Following numerous requests, the CoSI (become Cohabilis) Network was initiated in 2005 in order to federate the new wills and facilitate the cooperation between the emerging structures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+mj-lt"/>
              </a:rPr>
              <a:t>The network works thanks to the support of its militant partners (public and private) and on a democratic basis: a member = a voice</a:t>
            </a:r>
            <a:endParaRPr lang="fr-FR" sz="1000" dirty="0">
              <a:latin typeface="+mj-lt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098933-53E8-A3AB-FB6D-B165AD82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32" y="1522760"/>
            <a:ext cx="3306971" cy="3016294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75F68D-E558-D308-9660-69D18273C86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pic>
        <p:nvPicPr>
          <p:cNvPr id="1026" name="Picture 2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6" y="3071481"/>
            <a:ext cx="359624" cy="3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63888"/>
      </p:ext>
    </p:extLst>
  </p:cSld>
  <p:clrMapOvr>
    <a:masterClrMapping/>
  </p:clrMapOvr>
  <p:transition spd="slow" advClick="0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458690B-351D-FE34-283A-0B1E95529D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A92F77E-3E54-48B7-BCBB-C60EB729F53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0446D45-E613-A5F5-C8EA-ABC8BFA9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254867-0426-2B28-5509-34828AD91DD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1999FAF-3BF9-D1B5-2895-E9B297AD9A0B}"/>
              </a:ext>
            </a:extLst>
          </p:cNvPr>
          <p:cNvCxnSpPr>
            <a:cxnSpLocks/>
          </p:cNvCxnSpPr>
          <p:nvPr/>
        </p:nvCxnSpPr>
        <p:spPr>
          <a:xfrm>
            <a:off x="2554397" y="2643335"/>
            <a:ext cx="3503612" cy="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CEB82F9-ED4C-0F0E-FDF9-6A01F2D24402}"/>
              </a:ext>
            </a:extLst>
          </p:cNvPr>
          <p:cNvCxnSpPr>
            <a:cxnSpLocks/>
          </p:cNvCxnSpPr>
          <p:nvPr/>
        </p:nvCxnSpPr>
        <p:spPr>
          <a:xfrm>
            <a:off x="4205397" y="1193947"/>
            <a:ext cx="0" cy="287655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13">
            <a:extLst>
              <a:ext uri="{FF2B5EF4-FFF2-40B4-BE49-F238E27FC236}">
                <a16:creationId xmlns:a16="http://schemas.microsoft.com/office/drawing/2014/main" id="{5F4E5807-A0E4-837C-0345-F4D9A36B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42" y="1079881"/>
            <a:ext cx="1255849" cy="6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B47D486-81B1-E1A6-1D76-A1A6FAD61FB4}"/>
              </a:ext>
            </a:extLst>
          </p:cNvPr>
          <p:cNvSpPr txBox="1"/>
          <p:nvPr/>
        </p:nvSpPr>
        <p:spPr>
          <a:xfrm>
            <a:off x="5253147" y="2662385"/>
            <a:ext cx="1030287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schemeClr val="accent6"/>
                </a:solidFill>
                <a:latin typeface="+mn-lt"/>
              </a:rPr>
              <a:t>100% digital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5BBA5C7-E73B-966E-FCB3-286AEA153E01}"/>
              </a:ext>
            </a:extLst>
          </p:cNvPr>
          <p:cNvSpPr txBox="1"/>
          <p:nvPr/>
        </p:nvSpPr>
        <p:spPr>
          <a:xfrm>
            <a:off x="4305409" y="1041547"/>
            <a:ext cx="803275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schemeClr val="accent6"/>
                </a:solidFill>
                <a:latin typeface="+mn-lt"/>
              </a:rPr>
              <a:t>Promotes mutual support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3E589E-FEAA-356C-8382-2F7EA1C9032A}"/>
              </a:ext>
            </a:extLst>
          </p:cNvPr>
          <p:cNvSpPr txBox="1"/>
          <p:nvPr/>
        </p:nvSpPr>
        <p:spPr>
          <a:xfrm>
            <a:off x="3570397" y="4025031"/>
            <a:ext cx="12700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schemeClr val="accent6"/>
                </a:solidFill>
                <a:latin typeface="+mn-lt"/>
              </a:rPr>
              <a:t>Seeks to maximise the senior's income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D28A1A-A8D9-AB26-EECB-F8299C695E89}"/>
              </a:ext>
            </a:extLst>
          </p:cNvPr>
          <p:cNvSpPr txBox="1"/>
          <p:nvPr/>
        </p:nvSpPr>
        <p:spPr>
          <a:xfrm>
            <a:off x="2595672" y="2381397"/>
            <a:ext cx="10652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schemeClr val="accent6"/>
                </a:solidFill>
                <a:latin typeface="+mn-lt"/>
              </a:rPr>
              <a:t>100% proximity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725147D-8816-8DE8-FBFB-8F068AC74DD8}"/>
              </a:ext>
            </a:extLst>
          </p:cNvPr>
          <p:cNvSpPr/>
          <p:nvPr/>
        </p:nvSpPr>
        <p:spPr>
          <a:xfrm>
            <a:off x="5180122" y="3831021"/>
            <a:ext cx="1270000" cy="628414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Digital platforms</a:t>
            </a:r>
          </a:p>
        </p:txBody>
      </p:sp>
    </p:spTree>
    <p:extLst>
      <p:ext uri="{BB962C8B-B14F-4D97-AF65-F5344CB8AC3E}">
        <p14:creationId xmlns:p14="http://schemas.microsoft.com/office/powerpoint/2010/main" val="3432924835"/>
      </p:ext>
    </p:extLst>
  </p:cSld>
  <p:clrMapOvr>
    <a:masterClrMapping/>
  </p:clrMapOvr>
  <p:transition spd="slow" advClick="0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500888" y="1553670"/>
            <a:ext cx="3896941" cy="317509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bg1"/>
                </a:solidFill>
                <a:latin typeface="+mj-lt"/>
              </a:rPr>
              <a:t>« 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Solidary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8429317-6359-407B-B9F1-AC89F8D3AFFA}" type="slidenum">
              <a:rPr lang="fr-FR" smtClean="0">
                <a:latin typeface="+mj-lt"/>
              </a:rPr>
              <a:t>7</a:t>
            </a:fld>
            <a:endParaRPr lang="fr-FR" dirty="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Two</a:t>
            </a:r>
            <a:r>
              <a:rPr lang="fr-FR" dirty="0"/>
              <a:t> standard formulas, one </a:t>
            </a:r>
            <a:r>
              <a:rPr lang="fr-FR" dirty="0" err="1"/>
              <a:t>idea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4294967295"/>
          </p:nvPr>
        </p:nvSpPr>
        <p:spPr>
          <a:xfrm>
            <a:off x="4746172" y="2077705"/>
            <a:ext cx="3940627" cy="1183370"/>
          </a:xfrm>
          <a:ln>
            <a:solidFill>
              <a:schemeClr val="bg1">
                <a:lumMod val="85000"/>
              </a:schemeClr>
            </a:solidFill>
          </a:ln>
        </p:spPr>
        <p:txBody>
          <a:bodyPr lIns="72000"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600" b="0" dirty="0">
              <a:solidFill>
                <a:srgbClr val="165569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65569"/>
                </a:solidFill>
                <a:latin typeface="+mj-lt"/>
              </a:rPr>
              <a:t>Occupancy fee significantly </a:t>
            </a:r>
            <a:r>
              <a:rPr lang="en-US" dirty="0">
                <a:solidFill>
                  <a:srgbClr val="165569"/>
                </a:solidFill>
                <a:latin typeface="+mj-lt"/>
              </a:rPr>
              <a:t>lower than local real estate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65569"/>
                </a:solidFill>
                <a:latin typeface="+mj-lt"/>
              </a:rPr>
              <a:t>No </a:t>
            </a:r>
            <a:r>
              <a:rPr lang="fr-FR" b="0" dirty="0" err="1">
                <a:solidFill>
                  <a:srgbClr val="165569"/>
                </a:solidFill>
                <a:latin typeface="+mj-lt"/>
              </a:rPr>
              <a:t>commitment</a:t>
            </a:r>
            <a:r>
              <a:rPr lang="fr-FR" b="0" dirty="0">
                <a:solidFill>
                  <a:srgbClr val="165569"/>
                </a:solidFill>
                <a:latin typeface="+mj-lt"/>
              </a:rPr>
              <a:t> of </a:t>
            </a:r>
            <a:r>
              <a:rPr lang="fr-FR" b="0" dirty="0" err="1">
                <a:solidFill>
                  <a:srgbClr val="165569"/>
                </a:solidFill>
                <a:latin typeface="+mj-lt"/>
              </a:rPr>
              <a:t>young</a:t>
            </a:r>
            <a:r>
              <a:rPr lang="fr-FR" b="0" dirty="0">
                <a:solidFill>
                  <a:srgbClr val="165569"/>
                </a:solidFill>
                <a:latin typeface="+mj-lt"/>
              </a:rPr>
              <a:t> people to </a:t>
            </a:r>
            <a:r>
              <a:rPr lang="fr-FR" b="0" dirty="0" err="1">
                <a:solidFill>
                  <a:srgbClr val="165569"/>
                </a:solidFill>
                <a:latin typeface="+mj-lt"/>
              </a:rPr>
              <a:t>be</a:t>
            </a:r>
            <a:r>
              <a:rPr lang="fr-FR" b="0" dirty="0">
                <a:solidFill>
                  <a:srgbClr val="165569"/>
                </a:solidFill>
                <a:latin typeface="+mj-lt"/>
              </a:rPr>
              <a:t> </a:t>
            </a:r>
            <a:r>
              <a:rPr lang="fr-FR" b="0" dirty="0" err="1">
                <a:solidFill>
                  <a:srgbClr val="165569"/>
                </a:solidFill>
                <a:latin typeface="+mj-lt"/>
              </a:rPr>
              <a:t>present</a:t>
            </a:r>
            <a:r>
              <a:rPr lang="fr-FR" b="0" dirty="0">
                <a:solidFill>
                  <a:srgbClr val="165569"/>
                </a:solidFill>
                <a:latin typeface="+mj-lt"/>
              </a:rPr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4294967295"/>
          </p:nvPr>
        </p:nvSpPr>
        <p:spPr>
          <a:xfrm>
            <a:off x="4746172" y="1553670"/>
            <a:ext cx="3919040" cy="31751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b="0" dirty="0">
                <a:solidFill>
                  <a:schemeClr val="bg1"/>
                </a:solidFill>
                <a:latin typeface="+mj-lt"/>
              </a:rPr>
              <a:t>« Convivial »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4294967295"/>
          </p:nvPr>
        </p:nvSpPr>
        <p:spPr>
          <a:xfrm>
            <a:off x="500887" y="2083214"/>
            <a:ext cx="3875353" cy="1183370"/>
          </a:xfrm>
          <a:ln>
            <a:solidFill>
              <a:schemeClr val="bg1">
                <a:lumMod val="85000"/>
              </a:schemeClr>
            </a:solidFill>
          </a:ln>
        </p:spPr>
        <p:txBody>
          <a:bodyPr lIns="720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65569"/>
                </a:solidFill>
                <a:latin typeface="+mj-lt"/>
              </a:rPr>
              <a:t>Free</a:t>
            </a:r>
            <a:r>
              <a:rPr lang="en-US" b="0" dirty="0">
                <a:solidFill>
                  <a:srgbClr val="165569"/>
                </a:solidFill>
                <a:latin typeface="+mj-lt"/>
              </a:rPr>
              <a:t> for 18-30 years-olds and financial solidarity for the senior</a:t>
            </a:r>
            <a:endParaRPr lang="fr-FR" b="0" dirty="0">
              <a:solidFill>
                <a:srgbClr val="165569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65569"/>
                </a:solidFill>
                <a:latin typeface="+mj-lt"/>
              </a:rPr>
              <a:t>Commitment</a:t>
            </a:r>
            <a:r>
              <a:rPr lang="en-US" b="0" dirty="0">
                <a:solidFill>
                  <a:srgbClr val="165569"/>
                </a:solidFill>
                <a:latin typeface="+mj-lt"/>
              </a:rPr>
              <a:t> of young people to be </a:t>
            </a:r>
            <a:r>
              <a:rPr lang="en-US" dirty="0">
                <a:solidFill>
                  <a:srgbClr val="165569"/>
                </a:solidFill>
                <a:latin typeface="+mj-lt"/>
              </a:rPr>
              <a:t>present</a:t>
            </a:r>
            <a:r>
              <a:rPr lang="en-US" b="0" dirty="0">
                <a:solidFill>
                  <a:srgbClr val="165569"/>
                </a:solidFill>
                <a:latin typeface="+mj-lt"/>
              </a:rPr>
              <a:t> several evenings per week and one weekend every two weeks</a:t>
            </a:r>
            <a:endParaRPr lang="fr-FR" b="0" dirty="0">
              <a:solidFill>
                <a:srgbClr val="165569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888" y="3410712"/>
            <a:ext cx="8208011" cy="11239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65569"/>
                </a:solidFill>
                <a:latin typeface="+mj-lt"/>
              </a:rPr>
              <a:t>In all cases, the young people and the senior are committed to create convivial bonds</a:t>
            </a:r>
          </a:p>
          <a:p>
            <a:pPr algn="ctr"/>
            <a:r>
              <a:rPr lang="en-US" sz="1600" dirty="0">
                <a:solidFill>
                  <a:srgbClr val="165569"/>
                </a:solidFill>
                <a:latin typeface="+mj-lt"/>
              </a:rPr>
              <a:t>The coordination structure ensures the creation and the smooth running of the </a:t>
            </a:r>
            <a:r>
              <a:rPr lang="en-US" sz="1600" dirty="0" err="1">
                <a:solidFill>
                  <a:srgbClr val="165569"/>
                </a:solidFill>
                <a:latin typeface="+mj-lt"/>
              </a:rPr>
              <a:t>homesharing</a:t>
            </a:r>
            <a:endParaRPr lang="en-US" sz="1600" dirty="0">
              <a:solidFill>
                <a:srgbClr val="165569"/>
              </a:solidFill>
              <a:latin typeface="+mj-lt"/>
            </a:endParaRPr>
          </a:p>
          <a:p>
            <a:pPr algn="ctr"/>
            <a:r>
              <a:rPr lang="fr-FR" sz="1600" dirty="0">
                <a:solidFill>
                  <a:srgbClr val="165569"/>
                </a:solidFill>
                <a:latin typeface="+mj-lt"/>
              </a:rPr>
              <a:t>All the matches are </a:t>
            </a:r>
            <a:r>
              <a:rPr lang="fr-FR" sz="1600" dirty="0" err="1">
                <a:solidFill>
                  <a:srgbClr val="165569"/>
                </a:solidFill>
                <a:latin typeface="+mj-lt"/>
              </a:rPr>
              <a:t>always</a:t>
            </a:r>
            <a:r>
              <a:rPr lang="fr-FR" sz="1600" dirty="0">
                <a:solidFill>
                  <a:srgbClr val="165569"/>
                </a:solidFill>
                <a:latin typeface="+mj-lt"/>
              </a:rPr>
              <a:t> </a:t>
            </a:r>
            <a:r>
              <a:rPr lang="fr-FR" sz="1600" dirty="0" err="1">
                <a:solidFill>
                  <a:srgbClr val="165569"/>
                </a:solidFill>
                <a:latin typeface="+mj-lt"/>
              </a:rPr>
              <a:t>tailor</a:t>
            </a:r>
            <a:r>
              <a:rPr lang="fr-FR" sz="1600" dirty="0">
                <a:solidFill>
                  <a:srgbClr val="165569"/>
                </a:solidFill>
                <a:latin typeface="+mj-lt"/>
              </a:rPr>
              <a:t>-made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1883F8-0B99-BADB-662D-05E434AC4E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00592"/>
      </p:ext>
    </p:extLst>
  </p:cSld>
  <p:clrMapOvr>
    <a:masterClrMapping/>
  </p:clrMapOvr>
  <p:transition spd="slow" advClick="0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650" dirty="0">
                <a:latin typeface="+mj-lt"/>
              </a:rPr>
              <a:t>The members of the network co-ordinate the ISH between young people aged between 18 and 30 (students, trainees, etc.) and persons aged over 60</a:t>
            </a:r>
          </a:p>
          <a:p>
            <a:pPr>
              <a:lnSpc>
                <a:spcPct val="110000"/>
              </a:lnSpc>
            </a:pPr>
            <a:r>
              <a:rPr lang="en-US" sz="1650" dirty="0">
                <a:latin typeface="+mj-lt"/>
              </a:rPr>
              <a:t>They set themselves the general objectives of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latin typeface="+mj-lt"/>
              </a:rPr>
              <a:t>Facilitating the expression of solidarity, commitment and bringing generations closer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latin typeface="+mj-lt"/>
              </a:rPr>
              <a:t>Expand the supply of housing and thereby develop youth mobility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latin typeface="+mj-lt"/>
              </a:rPr>
              <a:t>Fight against the isolation of seniors, young people, and reassure their families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latin typeface="+mj-lt"/>
              </a:rPr>
              <a:t>Preventing loss of autonomy of elderly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latin typeface="+mj-lt"/>
              </a:rPr>
              <a:t>Optimize energy consumption through the use of rooms left vacant</a:t>
            </a:r>
          </a:p>
          <a:p>
            <a:pPr>
              <a:lnSpc>
                <a:spcPct val="110000"/>
              </a:lnSpc>
            </a:pPr>
            <a:r>
              <a:rPr lang="en-US" altLang="fr-FR" sz="1650" dirty="0">
                <a:latin typeface="+mj-lt"/>
              </a:rPr>
              <a:t>Many members of Cohabilis Network offer diversified solutions in the field of housing, old age and youth</a:t>
            </a:r>
            <a:endParaRPr lang="fr-FR" sz="1650" dirty="0">
              <a:latin typeface="+mj-lt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Coordination organisation for </a:t>
            </a:r>
            <a:r>
              <a:rPr lang="fr-FR" dirty="0" err="1"/>
              <a:t>homesharing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EFBFD9-E20F-4B28-AE77-619DA9E8DDD2}" type="slidenum">
              <a:rPr lang="fr-FR" smtClean="0"/>
              <a:pPr/>
              <a:t>8</a:t>
            </a:fld>
            <a:endParaRPr lang="fr-FR" dirty="0">
              <a:latin typeface="Futura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C87B2D1-6CE3-8BA3-7EFA-7F3C96764C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b="1" spc="30">
                <a:solidFill>
                  <a:schemeClr val="accent1"/>
                </a:solidFill>
              </a:rPr>
              <a:t>Economic potential of ISH</a:t>
            </a:r>
            <a:endParaRPr lang="en-US" b="1" spc="3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10288"/>
      </p:ext>
    </p:extLst>
  </p:cSld>
  <p:clrMapOvr>
    <a:masterClrMapping/>
  </p:clrMapOvr>
  <p:transition spd="slow" advClick="0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D1D65E-23CF-4AD3-5217-D024428630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06CC83F-DC79-4990-96D4-76B257F3C335}" type="slidenum">
              <a:rPr>
                <a:solidFill>
                  <a:srgbClr val="E8523D"/>
                </a:solidFill>
              </a:rPr>
              <a:t>9</a:t>
            </a:fld>
            <a:endParaRPr>
              <a:solidFill>
                <a:srgbClr val="E8523D"/>
              </a:solidFill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2B871B2-98A6-9881-F9CC-72D80601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49275"/>
            <a:ext cx="8334375" cy="392113"/>
          </a:xfr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The </a:t>
            </a:r>
            <a:r>
              <a:rPr sz="1800" b="0" dirty="0" err="1"/>
              <a:t>hybrid</a:t>
            </a:r>
            <a:r>
              <a:rPr sz="1800" b="0" dirty="0"/>
              <a:t> revenue model of the ISH associations</a:t>
            </a:r>
            <a:br>
              <a:rPr sz="1800" b="0" dirty="0"/>
            </a:br>
            <a:r>
              <a:rPr lang="en-US" sz="1050" dirty="0"/>
              <a:t>Coexistence of different income models</a:t>
            </a:r>
            <a:r>
              <a:rPr lang="fr-FR" sz="1050" dirty="0"/>
              <a:t>. </a:t>
            </a:r>
            <a:r>
              <a:rPr lang="fr-FR" sz="1050" dirty="0" err="1"/>
              <a:t>Here</a:t>
            </a:r>
            <a:r>
              <a:rPr lang="fr-FR" sz="1050" dirty="0"/>
              <a:t> </a:t>
            </a:r>
            <a:r>
              <a:rPr lang="fr-FR" sz="1050" dirty="0" err="1"/>
              <a:t>is</a:t>
            </a:r>
            <a:r>
              <a:rPr lang="fr-FR" sz="1050" dirty="0"/>
              <a:t> the global </a:t>
            </a:r>
            <a:r>
              <a:rPr lang="fr-FR" sz="1050" dirty="0" err="1"/>
              <a:t>average</a:t>
            </a:r>
            <a:r>
              <a:rPr lang="fr-FR" sz="1050" dirty="0"/>
              <a:t> one</a:t>
            </a:r>
            <a:endParaRPr sz="1800" b="0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DA973181-C85E-72D4-24E6-8141DEEDB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0" y="1392238"/>
            <a:ext cx="4089400" cy="2876550"/>
          </a:xfrm>
        </p:spPr>
        <p:txBody>
          <a:bodyPr numCol="1">
            <a:normAutofit lnSpcReduction="10000"/>
          </a:bodyPr>
          <a:lstStyle/>
          <a:p>
            <a:pPr marL="285743" indent="-28574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b="0" dirty="0"/>
              <a:t>To cover the </a:t>
            </a:r>
            <a:r>
              <a:rPr dirty="0"/>
              <a:t>cost of </a:t>
            </a:r>
            <a:r>
              <a:rPr b="0" dirty="0"/>
              <a:t>the service, the members of the network have recourse to hybrid financing, and very varied situations. On average, this represents :</a:t>
            </a:r>
          </a:p>
          <a:p>
            <a:pPr marL="542912" lvl="1" indent="-28574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b="0" dirty="0"/>
              <a:t>Beneficiaries' contributions represent 26%.</a:t>
            </a:r>
          </a:p>
          <a:p>
            <a:pPr marL="542912" lvl="1" indent="-28574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b="0" dirty="0"/>
              <a:t>Public </a:t>
            </a:r>
            <a:r>
              <a:rPr b="0" dirty="0" err="1"/>
              <a:t>grant</a:t>
            </a:r>
            <a:r>
              <a:rPr b="0" dirty="0"/>
              <a:t> 55%.</a:t>
            </a:r>
          </a:p>
          <a:p>
            <a:pPr marL="542912" lvl="1" indent="-28574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b="0" dirty="0"/>
              <a:t>Private </a:t>
            </a:r>
            <a:r>
              <a:rPr b="0" dirty="0" err="1"/>
              <a:t>aid</a:t>
            </a:r>
            <a:r>
              <a:rPr b="0" dirty="0"/>
              <a:t> 11%</a:t>
            </a:r>
          </a:p>
          <a:p>
            <a:pPr marL="285743" indent="-28574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b="0" dirty="0"/>
              <a:t>For an overall cost of </a:t>
            </a:r>
            <a:r>
              <a:rPr dirty="0"/>
              <a:t>€1,510 </a:t>
            </a:r>
            <a:r>
              <a:rPr b="0" dirty="0"/>
              <a:t>per contract, this represents :</a:t>
            </a:r>
          </a:p>
          <a:p>
            <a:pPr marL="542912" lvl="1" indent="-2762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b="0" dirty="0"/>
              <a:t>409</a:t>
            </a:r>
            <a:r>
              <a:rPr lang="en-CA" b="0" dirty="0"/>
              <a:t>€</a:t>
            </a:r>
            <a:r>
              <a:rPr b="0" dirty="0"/>
              <a:t> from the </a:t>
            </a:r>
            <a:r>
              <a:rPr b="0" dirty="0" err="1"/>
              <a:t>beneficiaries</a:t>
            </a:r>
            <a:r>
              <a:rPr b="0" dirty="0"/>
              <a:t> (including membership, application and follow-up fees)</a:t>
            </a:r>
          </a:p>
          <a:p>
            <a:pPr marL="542912" lvl="1" indent="-2762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b="0" dirty="0"/>
              <a:t>865 € of public grants or subsidies</a:t>
            </a:r>
          </a:p>
          <a:p>
            <a:pPr marL="542912" lvl="1" indent="-2762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b="0" dirty="0"/>
              <a:t>173 € of private aid</a:t>
            </a:r>
          </a:p>
          <a:p>
            <a:pPr marL="542912" lvl="1" indent="-2762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b="0" dirty="0"/>
              <a:t>63 €  </a:t>
            </a:r>
            <a:r>
              <a:rPr b="0" dirty="0" err="1"/>
              <a:t>volunteering</a:t>
            </a:r>
            <a:r>
              <a:rPr b="0" dirty="0"/>
              <a:t> (e.g. voluntary work, provision of premises)</a:t>
            </a:r>
          </a:p>
          <a:p>
            <a:pPr marL="275035" indent="-2750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b="0" dirty="0"/>
              <a:t>Important point: this is the "average" model. However, there is a </a:t>
            </a:r>
            <a:r>
              <a:rPr dirty="0"/>
              <a:t>wide variety of </a:t>
            </a:r>
            <a:r>
              <a:rPr b="0" dirty="0"/>
              <a:t>economic models in the network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56735C5-9591-E66A-7AD5-B6CE77B58D7D}"/>
              </a:ext>
            </a:extLst>
          </p:cNvPr>
          <p:cNvGraphicFramePr>
            <a:graphicFrameLocks/>
          </p:cNvGraphicFramePr>
          <p:nvPr/>
        </p:nvGraphicFramePr>
        <p:xfrm>
          <a:off x="4858966" y="1422836"/>
          <a:ext cx="3939702" cy="2845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F7A6BD9D-227B-E24A-C7F4-E982CFE792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873500" y="4632325"/>
            <a:ext cx="4087813" cy="2397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defTabSz="685800" rtl="0" eaLnBrk="1" fontAlgn="auto" hangingPunct="1">
              <a:spcBef>
                <a:spcPts val="0"/>
              </a:spcBef>
              <a:spcAft>
                <a:spcPts val="0"/>
              </a:spcAft>
              <a:defRPr sz="1050" b="1" kern="1200" spc="3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685783">
              <a:defRPr/>
            </a:pPr>
            <a:r>
              <a:rPr lang="fr-FR"/>
              <a:t>Economic potential of ISH</a:t>
            </a:r>
            <a:endParaRPr lang="en-US" dirty="0">
              <a:solidFill>
                <a:srgbClr val="E8523D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F01130-A8AB-C073-4015-2D2ADD29D073}"/>
              </a:ext>
            </a:extLst>
          </p:cNvPr>
          <p:cNvSpPr txBox="1"/>
          <p:nvPr/>
        </p:nvSpPr>
        <p:spPr>
          <a:xfrm>
            <a:off x="7677808" y="2133733"/>
            <a:ext cx="11208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9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Beneficiaries</a:t>
            </a:r>
            <a:r>
              <a:rPr lang="fr-FR" sz="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' contributions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02AAE7-AEEE-9108-C344-A1FD277BF947}"/>
              </a:ext>
            </a:extLst>
          </p:cNvPr>
          <p:cNvSpPr txBox="1"/>
          <p:nvPr/>
        </p:nvSpPr>
        <p:spPr>
          <a:xfrm>
            <a:off x="7669925" y="2468040"/>
            <a:ext cx="112086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Public </a:t>
            </a:r>
            <a:r>
              <a:rPr lang="fr-FR" sz="9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grant</a:t>
            </a:r>
            <a:endParaRPr lang="fr-FR" sz="9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196F01-F17B-E343-D893-1EBFF15D4ACE}"/>
              </a:ext>
            </a:extLst>
          </p:cNvPr>
          <p:cNvSpPr txBox="1"/>
          <p:nvPr/>
        </p:nvSpPr>
        <p:spPr>
          <a:xfrm>
            <a:off x="7669925" y="2814747"/>
            <a:ext cx="112086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9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Private</a:t>
            </a:r>
            <a:r>
              <a:rPr lang="fr-FR" sz="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9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aid</a:t>
            </a:r>
            <a:endParaRPr lang="fr-FR" sz="9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F6F483-7DFE-DA53-BDC2-7606C45E7A4F}"/>
              </a:ext>
            </a:extLst>
          </p:cNvPr>
          <p:cNvSpPr txBox="1"/>
          <p:nvPr/>
        </p:nvSpPr>
        <p:spPr>
          <a:xfrm>
            <a:off x="7669925" y="3158447"/>
            <a:ext cx="1120860" cy="3389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fr-FR" sz="9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volunteering</a:t>
            </a:r>
            <a:endParaRPr lang="fr-FR" sz="9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FFA099-68C8-CF77-810C-3B4BBE6AA578}"/>
              </a:ext>
            </a:extLst>
          </p:cNvPr>
          <p:cNvSpPr txBox="1"/>
          <p:nvPr/>
        </p:nvSpPr>
        <p:spPr>
          <a:xfrm>
            <a:off x="7662042" y="3504949"/>
            <a:ext cx="112086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9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Other</a:t>
            </a:r>
            <a:endParaRPr lang="fr-FR" sz="9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theme/theme1.xml><?xml version="1.0" encoding="utf-8"?>
<a:theme xmlns:a="http://schemas.openxmlformats.org/drawingml/2006/main" name="Office Theme">
  <a:themeElements>
    <a:clrScheme name="Personnalisé 9">
      <a:dk1>
        <a:srgbClr val="165569"/>
      </a:dk1>
      <a:lt1>
        <a:sysClr val="window" lastClr="FFFFFF"/>
      </a:lt1>
      <a:dk2>
        <a:srgbClr val="165569"/>
      </a:dk2>
      <a:lt2>
        <a:srgbClr val="E7E6E6"/>
      </a:lt2>
      <a:accent1>
        <a:srgbClr val="E8523D"/>
      </a:accent1>
      <a:accent2>
        <a:srgbClr val="F5A117"/>
      </a:accent2>
      <a:accent3>
        <a:srgbClr val="5E91A6"/>
      </a:accent3>
      <a:accent4>
        <a:srgbClr val="61B390"/>
      </a:accent4>
      <a:accent5>
        <a:srgbClr val="5D5DA9"/>
      </a:accent5>
      <a:accent6>
        <a:srgbClr val="4BACC6"/>
      </a:accent6>
      <a:hlink>
        <a:srgbClr val="F5A117"/>
      </a:hlink>
      <a:folHlink>
        <a:srgbClr val="F04E1C"/>
      </a:folHlink>
    </a:clrScheme>
    <a:fontScheme name="Personnalisé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25819</TotalTime>
  <Words>2913</Words>
  <Application>Microsoft Office PowerPoint</Application>
  <PresentationFormat>On-screen Show (16:9)</PresentationFormat>
  <Paragraphs>378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Futura</vt:lpstr>
      <vt:lpstr>Gill Sans</vt:lpstr>
      <vt:lpstr>Lato</vt:lpstr>
      <vt:lpstr>Raleway-Regular</vt:lpstr>
      <vt:lpstr>Wingdings</vt:lpstr>
      <vt:lpstr>Office Theme</vt:lpstr>
      <vt:lpstr>PowerPoint Presentation</vt:lpstr>
      <vt:lpstr>agenda</vt:lpstr>
      <vt:lpstr>PowerPoint Presentation</vt:lpstr>
      <vt:lpstr>The legal fraMework</vt:lpstr>
      <vt:lpstr>Who we are</vt:lpstr>
      <vt:lpstr>Where we are</vt:lpstr>
      <vt:lpstr>Two standard formulas, one idea</vt:lpstr>
      <vt:lpstr>Coordination organisation for homesharing</vt:lpstr>
      <vt:lpstr>The hybrid revenue model of the ISH associations Coexistence of different income models. Here is the global average one</vt:lpstr>
      <vt:lpstr>motivations</vt:lpstr>
      <vt:lpstr>PowerPoint Presentation</vt:lpstr>
      <vt:lpstr>General objectives of the study</vt:lpstr>
      <vt:lpstr>those who have studied</vt:lpstr>
      <vt:lpstr>Main Phases of the study</vt:lpstr>
      <vt:lpstr>PowerPoint Presentation</vt:lpstr>
      <vt:lpstr>Profile of seniors </vt:lpstr>
      <vt:lpstr>Profile of seniors </vt:lpstr>
      <vt:lpstr>Profile of seniors </vt:lpstr>
      <vt:lpstr>Profile of Young people </vt:lpstr>
      <vt:lpstr>PowerPoint Presentation</vt:lpstr>
      <vt:lpstr>PowerPoint Presentation</vt:lpstr>
      <vt:lpstr>Average rents for a room in a private home</vt:lpstr>
      <vt:lpstr>The modest financial compensation</vt:lpstr>
      <vt:lpstr>Estimated economic impact of Cohabilis in 2021</vt:lpstr>
      <vt:lpstr>ESTIMATE OF THE SAVINGS MADE BY THE FAMILY BRANCH OF SOCIAL SECURITY : 2  hypothesis</vt:lpstr>
      <vt:lpstr>The potential number of ISH in France</vt:lpstr>
      <vt:lpstr>Geolocation by area concerned by a university structure and calculation of the maximum penetration rate</vt:lpstr>
      <vt:lpstr>Difference between the overall economic impact and the cost of supporting the ISH</vt:lpstr>
      <vt:lpstr>PowerPoint Presentation</vt:lpstr>
      <vt:lpstr>Effects on older people associated with ISH in the scientific studies in the literature review (qualitative and quantitative studies)</vt:lpstr>
      <vt:lpstr>Good overall health and a likely "Healthy older effect</vt:lpstr>
      <vt:lpstr>However, seniors acknowledge difficulties related to functional limitations: reduced mobility when walking, climbing stairs, bending, hearing, seeing, etc. </vt:lpstr>
      <vt:lpstr>Associated functional limitations are often present</vt:lpstr>
      <vt:lpstr>The motivations of senior citizens</vt:lpstr>
      <vt:lpstr>Social relationships are very important for elderly homesharers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</dc:creator>
  <cp:lastModifiedBy>Admin cwl</cp:lastModifiedBy>
  <cp:revision>2734</cp:revision>
  <cp:lastPrinted>2022-05-10T08:42:38Z</cp:lastPrinted>
  <dcterms:created xsi:type="dcterms:W3CDTF">2015-05-25T12:45:08Z</dcterms:created>
  <dcterms:modified xsi:type="dcterms:W3CDTF">2022-11-08T23:20:52Z</dcterms:modified>
</cp:coreProperties>
</file>