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5" saveSubsetFonts="1" autoCompressPictures="0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4"/>
  </p:notesMasterIdLst>
  <p:sldIdLst>
    <p:sldId id="256" r:id="rId5"/>
    <p:sldId id="270" r:id="rId6"/>
    <p:sldId id="303" r:id="rId7"/>
    <p:sldId id="258" r:id="rId8"/>
    <p:sldId id="277" r:id="rId9"/>
    <p:sldId id="274" r:id="rId10"/>
    <p:sldId id="316" r:id="rId11"/>
    <p:sldId id="1011" r:id="rId12"/>
    <p:sldId id="1013" r:id="rId13"/>
    <p:sldId id="1014" r:id="rId14"/>
    <p:sldId id="1015" r:id="rId15"/>
    <p:sldId id="293" r:id="rId16"/>
    <p:sldId id="1012" r:id="rId17"/>
    <p:sldId id="272" r:id="rId18"/>
    <p:sldId id="304" r:id="rId19"/>
    <p:sldId id="298" r:id="rId20"/>
    <p:sldId id="306" r:id="rId21"/>
    <p:sldId id="307" r:id="rId22"/>
    <p:sldId id="313" r:id="rId23"/>
    <p:sldId id="314" r:id="rId24"/>
    <p:sldId id="315" r:id="rId25"/>
    <p:sldId id="267" r:id="rId26"/>
    <p:sldId id="308" r:id="rId27"/>
    <p:sldId id="299" r:id="rId28"/>
    <p:sldId id="309" r:id="rId29"/>
    <p:sldId id="310" r:id="rId30"/>
    <p:sldId id="1016" r:id="rId31"/>
    <p:sldId id="290" r:id="rId32"/>
    <p:sldId id="26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8A4"/>
    <a:srgbClr val="32525F"/>
    <a:srgbClr val="CB8532"/>
    <a:srgbClr val="5FA789"/>
    <a:srgbClr val="4B83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81243" autoAdjust="0"/>
  </p:normalViewPr>
  <p:slideViewPr>
    <p:cSldViewPr snapToGrid="0">
      <p:cViewPr varScale="1">
        <p:scale>
          <a:sx n="54" d="100"/>
          <a:sy n="54" d="100"/>
        </p:scale>
        <p:origin x="17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07F6AB-A14A-4F40-89AC-47E320F72B22}" type="doc">
      <dgm:prSet loTypeId="urn:microsoft.com/office/officeart/2016/7/layout/RepeatingBendingProcessNew" loCatId="process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FCBCE70-DAB0-4E94-B6F6-2E8A194873D5}">
      <dgm:prSet/>
      <dgm:spPr/>
      <dgm:t>
        <a:bodyPr/>
        <a:lstStyle/>
        <a:p>
          <a:r>
            <a:rPr lang="en-US"/>
            <a:t>Agreed on Terms of Engagement to include: </a:t>
          </a:r>
        </a:p>
      </dgm:t>
    </dgm:pt>
    <dgm:pt modelId="{7012950A-8FF8-4D49-9BD2-CA82A922D411}" type="parTrans" cxnId="{8246B7F1-460B-4F5A-9A80-8690D3D00543}">
      <dgm:prSet/>
      <dgm:spPr/>
      <dgm:t>
        <a:bodyPr/>
        <a:lstStyle/>
        <a:p>
          <a:endParaRPr lang="en-US"/>
        </a:p>
      </dgm:t>
    </dgm:pt>
    <dgm:pt modelId="{F3024D3D-D82B-4917-B460-0F2664E98562}" type="sibTrans" cxnId="{8246B7F1-460B-4F5A-9A80-8690D3D00543}">
      <dgm:prSet/>
      <dgm:spPr/>
      <dgm:t>
        <a:bodyPr/>
        <a:lstStyle/>
        <a:p>
          <a:endParaRPr lang="en-US"/>
        </a:p>
      </dgm:t>
    </dgm:pt>
    <dgm:pt modelId="{7D2E73AF-2F59-423F-A113-6AC889F47131}">
      <dgm:prSet/>
      <dgm:spPr/>
      <dgm:t>
        <a:bodyPr/>
        <a:lstStyle/>
        <a:p>
          <a:r>
            <a:rPr lang="en-US"/>
            <a:t>1 Procurement and Contract support </a:t>
          </a:r>
        </a:p>
      </dgm:t>
    </dgm:pt>
    <dgm:pt modelId="{335A1D77-C6CC-4975-85A8-1E3EE8294214}" type="parTrans" cxnId="{51910FA8-FF9E-465F-AD56-95A84CFF396A}">
      <dgm:prSet/>
      <dgm:spPr/>
      <dgm:t>
        <a:bodyPr/>
        <a:lstStyle/>
        <a:p>
          <a:endParaRPr lang="en-US"/>
        </a:p>
      </dgm:t>
    </dgm:pt>
    <dgm:pt modelId="{A20E6361-BCC0-4061-B9A7-9518E39CCDAA}" type="sibTrans" cxnId="{51910FA8-FF9E-465F-AD56-95A84CFF396A}">
      <dgm:prSet/>
      <dgm:spPr/>
      <dgm:t>
        <a:bodyPr/>
        <a:lstStyle/>
        <a:p>
          <a:endParaRPr lang="en-US"/>
        </a:p>
      </dgm:t>
    </dgm:pt>
    <dgm:pt modelId="{8ABAF8B2-8E6D-4C6D-9ADC-FD5C94CF4D49}">
      <dgm:prSet/>
      <dgm:spPr/>
      <dgm:t>
        <a:bodyPr/>
        <a:lstStyle/>
        <a:p>
          <a:r>
            <a:rPr lang="en-US"/>
            <a:t>2 Research and Evaluation Framework</a:t>
          </a:r>
        </a:p>
      </dgm:t>
    </dgm:pt>
    <dgm:pt modelId="{4B9EF7AF-07BD-4074-A1B3-4843F4CB71B0}" type="parTrans" cxnId="{1AC87252-36C8-405F-9014-7EF9C8B507F2}">
      <dgm:prSet/>
      <dgm:spPr/>
      <dgm:t>
        <a:bodyPr/>
        <a:lstStyle/>
        <a:p>
          <a:endParaRPr lang="en-US"/>
        </a:p>
      </dgm:t>
    </dgm:pt>
    <dgm:pt modelId="{89CE362C-B90A-49D7-A2B9-D54734A21E3F}" type="sibTrans" cxnId="{1AC87252-36C8-405F-9014-7EF9C8B507F2}">
      <dgm:prSet/>
      <dgm:spPr/>
      <dgm:t>
        <a:bodyPr/>
        <a:lstStyle/>
        <a:p>
          <a:endParaRPr lang="en-US"/>
        </a:p>
      </dgm:t>
    </dgm:pt>
    <dgm:pt modelId="{47E471D5-782A-426B-B889-D024912F6996}">
      <dgm:prSet/>
      <dgm:spPr/>
      <dgm:t>
        <a:bodyPr/>
        <a:lstStyle/>
        <a:p>
          <a:r>
            <a:rPr lang="en-US"/>
            <a:t>3 Contextualised Homeshare manual </a:t>
          </a:r>
        </a:p>
      </dgm:t>
    </dgm:pt>
    <dgm:pt modelId="{BC4EA00E-483F-4AF3-8EE7-9AACDB944233}" type="parTrans" cxnId="{8F55A0EB-462F-4B4A-AACF-3735A6F97995}">
      <dgm:prSet/>
      <dgm:spPr/>
      <dgm:t>
        <a:bodyPr/>
        <a:lstStyle/>
        <a:p>
          <a:endParaRPr lang="en-US"/>
        </a:p>
      </dgm:t>
    </dgm:pt>
    <dgm:pt modelId="{E251D938-F798-4472-B2D1-528934910AF2}" type="sibTrans" cxnId="{8F55A0EB-462F-4B4A-AACF-3735A6F97995}">
      <dgm:prSet/>
      <dgm:spPr/>
      <dgm:t>
        <a:bodyPr/>
        <a:lstStyle/>
        <a:p>
          <a:endParaRPr lang="en-US"/>
        </a:p>
      </dgm:t>
    </dgm:pt>
    <dgm:pt modelId="{01D721E4-C466-4240-B386-2E3D06C30BE1}">
      <dgm:prSet/>
      <dgm:spPr/>
      <dgm:t>
        <a:bodyPr/>
        <a:lstStyle/>
        <a:p>
          <a:r>
            <a:rPr lang="en-US"/>
            <a:t>4 Workshops and Training</a:t>
          </a:r>
        </a:p>
      </dgm:t>
    </dgm:pt>
    <dgm:pt modelId="{FAC18B3D-764F-4482-8F65-88DD03FAA983}" type="parTrans" cxnId="{3B74809C-9DD4-470E-8596-21CB6B47FDE0}">
      <dgm:prSet/>
      <dgm:spPr/>
      <dgm:t>
        <a:bodyPr/>
        <a:lstStyle/>
        <a:p>
          <a:endParaRPr lang="en-US"/>
        </a:p>
      </dgm:t>
    </dgm:pt>
    <dgm:pt modelId="{D8550FF8-9A82-4D38-8A64-603F54B4E9D7}" type="sibTrans" cxnId="{3B74809C-9DD4-470E-8596-21CB6B47FDE0}">
      <dgm:prSet/>
      <dgm:spPr/>
      <dgm:t>
        <a:bodyPr/>
        <a:lstStyle/>
        <a:p>
          <a:endParaRPr lang="en-US"/>
        </a:p>
      </dgm:t>
    </dgm:pt>
    <dgm:pt modelId="{AE9CFAFA-A51F-4852-9F38-881ACAAC8FB9}">
      <dgm:prSet/>
      <dgm:spPr/>
      <dgm:t>
        <a:bodyPr/>
        <a:lstStyle/>
        <a:p>
          <a:r>
            <a:rPr lang="en-US"/>
            <a:t>5 Specialised Support  </a:t>
          </a:r>
        </a:p>
      </dgm:t>
    </dgm:pt>
    <dgm:pt modelId="{E2E05FA6-9099-4615-993E-4C7261991A13}" type="parTrans" cxnId="{943FECBD-1CEF-4C64-9D39-BA79DF63D3BB}">
      <dgm:prSet/>
      <dgm:spPr/>
      <dgm:t>
        <a:bodyPr/>
        <a:lstStyle/>
        <a:p>
          <a:endParaRPr lang="en-US"/>
        </a:p>
      </dgm:t>
    </dgm:pt>
    <dgm:pt modelId="{C9761033-A17E-48CF-96E7-F52F63C94A92}" type="sibTrans" cxnId="{943FECBD-1CEF-4C64-9D39-BA79DF63D3BB}">
      <dgm:prSet/>
      <dgm:spPr/>
      <dgm:t>
        <a:bodyPr/>
        <a:lstStyle/>
        <a:p>
          <a:endParaRPr lang="en-US"/>
        </a:p>
      </dgm:t>
    </dgm:pt>
    <dgm:pt modelId="{C0E13C81-46B4-408E-BB51-4557617F3CB1}" type="pres">
      <dgm:prSet presAssocID="{2907F6AB-A14A-4F40-89AC-47E320F72B22}" presName="Name0" presStyleCnt="0">
        <dgm:presLayoutVars>
          <dgm:dir/>
          <dgm:resizeHandles val="exact"/>
        </dgm:presLayoutVars>
      </dgm:prSet>
      <dgm:spPr/>
    </dgm:pt>
    <dgm:pt modelId="{23464F9A-771F-4A90-B995-70C9DC473D37}" type="pres">
      <dgm:prSet presAssocID="{5FCBCE70-DAB0-4E94-B6F6-2E8A194873D5}" presName="node" presStyleLbl="node1" presStyleIdx="0" presStyleCnt="6">
        <dgm:presLayoutVars>
          <dgm:bulletEnabled val="1"/>
        </dgm:presLayoutVars>
      </dgm:prSet>
      <dgm:spPr/>
    </dgm:pt>
    <dgm:pt modelId="{5D91E42F-87C3-4BC8-B8E5-27218614D570}" type="pres">
      <dgm:prSet presAssocID="{F3024D3D-D82B-4917-B460-0F2664E98562}" presName="sibTrans" presStyleLbl="sibTrans1D1" presStyleIdx="0" presStyleCnt="5"/>
      <dgm:spPr/>
    </dgm:pt>
    <dgm:pt modelId="{8149A9E7-076B-432A-BE1F-2891FC7B17BA}" type="pres">
      <dgm:prSet presAssocID="{F3024D3D-D82B-4917-B460-0F2664E98562}" presName="connectorText" presStyleLbl="sibTrans1D1" presStyleIdx="0" presStyleCnt="5"/>
      <dgm:spPr/>
    </dgm:pt>
    <dgm:pt modelId="{1C15834D-0013-4859-B36D-0EBB49F047BC}" type="pres">
      <dgm:prSet presAssocID="{7D2E73AF-2F59-423F-A113-6AC889F47131}" presName="node" presStyleLbl="node1" presStyleIdx="1" presStyleCnt="6">
        <dgm:presLayoutVars>
          <dgm:bulletEnabled val="1"/>
        </dgm:presLayoutVars>
      </dgm:prSet>
      <dgm:spPr/>
    </dgm:pt>
    <dgm:pt modelId="{1EE52E83-C750-4275-A1F1-E107C2984464}" type="pres">
      <dgm:prSet presAssocID="{A20E6361-BCC0-4061-B9A7-9518E39CCDAA}" presName="sibTrans" presStyleLbl="sibTrans1D1" presStyleIdx="1" presStyleCnt="5"/>
      <dgm:spPr/>
    </dgm:pt>
    <dgm:pt modelId="{566C4121-89CB-4253-8088-43EAD78E3511}" type="pres">
      <dgm:prSet presAssocID="{A20E6361-BCC0-4061-B9A7-9518E39CCDAA}" presName="connectorText" presStyleLbl="sibTrans1D1" presStyleIdx="1" presStyleCnt="5"/>
      <dgm:spPr/>
    </dgm:pt>
    <dgm:pt modelId="{FAA552E2-C1B6-4A2E-9701-878A71FF30B6}" type="pres">
      <dgm:prSet presAssocID="{8ABAF8B2-8E6D-4C6D-9ADC-FD5C94CF4D49}" presName="node" presStyleLbl="node1" presStyleIdx="2" presStyleCnt="6">
        <dgm:presLayoutVars>
          <dgm:bulletEnabled val="1"/>
        </dgm:presLayoutVars>
      </dgm:prSet>
      <dgm:spPr/>
    </dgm:pt>
    <dgm:pt modelId="{D52E5711-CF8B-4D55-A514-882ED0B04C9F}" type="pres">
      <dgm:prSet presAssocID="{89CE362C-B90A-49D7-A2B9-D54734A21E3F}" presName="sibTrans" presStyleLbl="sibTrans1D1" presStyleIdx="2" presStyleCnt="5"/>
      <dgm:spPr/>
    </dgm:pt>
    <dgm:pt modelId="{B7BFA0A2-A652-4945-A7FB-D85289FD9FD9}" type="pres">
      <dgm:prSet presAssocID="{89CE362C-B90A-49D7-A2B9-D54734A21E3F}" presName="connectorText" presStyleLbl="sibTrans1D1" presStyleIdx="2" presStyleCnt="5"/>
      <dgm:spPr/>
    </dgm:pt>
    <dgm:pt modelId="{E91F51AD-74F8-4EEB-9199-A2E1BCD3A33E}" type="pres">
      <dgm:prSet presAssocID="{47E471D5-782A-426B-B889-D024912F6996}" presName="node" presStyleLbl="node1" presStyleIdx="3" presStyleCnt="6">
        <dgm:presLayoutVars>
          <dgm:bulletEnabled val="1"/>
        </dgm:presLayoutVars>
      </dgm:prSet>
      <dgm:spPr/>
    </dgm:pt>
    <dgm:pt modelId="{5640C93B-400B-43FE-8A84-073108BF6FE5}" type="pres">
      <dgm:prSet presAssocID="{E251D938-F798-4472-B2D1-528934910AF2}" presName="sibTrans" presStyleLbl="sibTrans1D1" presStyleIdx="3" presStyleCnt="5"/>
      <dgm:spPr/>
    </dgm:pt>
    <dgm:pt modelId="{F8029D62-55F1-45A8-AD3F-7E12DDB92985}" type="pres">
      <dgm:prSet presAssocID="{E251D938-F798-4472-B2D1-528934910AF2}" presName="connectorText" presStyleLbl="sibTrans1D1" presStyleIdx="3" presStyleCnt="5"/>
      <dgm:spPr/>
    </dgm:pt>
    <dgm:pt modelId="{183366CB-3542-4490-9E55-E647FB442705}" type="pres">
      <dgm:prSet presAssocID="{01D721E4-C466-4240-B386-2E3D06C30BE1}" presName="node" presStyleLbl="node1" presStyleIdx="4" presStyleCnt="6">
        <dgm:presLayoutVars>
          <dgm:bulletEnabled val="1"/>
        </dgm:presLayoutVars>
      </dgm:prSet>
      <dgm:spPr/>
    </dgm:pt>
    <dgm:pt modelId="{EA5096F9-881B-48AE-A852-D38FC0D41F29}" type="pres">
      <dgm:prSet presAssocID="{D8550FF8-9A82-4D38-8A64-603F54B4E9D7}" presName="sibTrans" presStyleLbl="sibTrans1D1" presStyleIdx="4" presStyleCnt="5"/>
      <dgm:spPr/>
    </dgm:pt>
    <dgm:pt modelId="{1C6ED013-4585-47FD-B795-365DB193169F}" type="pres">
      <dgm:prSet presAssocID="{D8550FF8-9A82-4D38-8A64-603F54B4E9D7}" presName="connectorText" presStyleLbl="sibTrans1D1" presStyleIdx="4" presStyleCnt="5"/>
      <dgm:spPr/>
    </dgm:pt>
    <dgm:pt modelId="{FC4BD35A-6816-4100-B5C2-73C743BAF4EE}" type="pres">
      <dgm:prSet presAssocID="{AE9CFAFA-A51F-4852-9F38-881ACAAC8FB9}" presName="node" presStyleLbl="node1" presStyleIdx="5" presStyleCnt="6">
        <dgm:presLayoutVars>
          <dgm:bulletEnabled val="1"/>
        </dgm:presLayoutVars>
      </dgm:prSet>
      <dgm:spPr/>
    </dgm:pt>
  </dgm:ptLst>
  <dgm:cxnLst>
    <dgm:cxn modelId="{07062A06-6C92-4D8E-87D3-71E85405E55C}" type="presOf" srcId="{D8550FF8-9A82-4D38-8A64-603F54B4E9D7}" destId="{EA5096F9-881B-48AE-A852-D38FC0D41F29}" srcOrd="0" destOrd="0" presId="urn:microsoft.com/office/officeart/2016/7/layout/RepeatingBendingProcessNew"/>
    <dgm:cxn modelId="{261D9F16-7E3F-4598-B8B3-6514DF91200C}" type="presOf" srcId="{E251D938-F798-4472-B2D1-528934910AF2}" destId="{5640C93B-400B-43FE-8A84-073108BF6FE5}" srcOrd="0" destOrd="0" presId="urn:microsoft.com/office/officeart/2016/7/layout/RepeatingBendingProcessNew"/>
    <dgm:cxn modelId="{0A80E71B-28DE-4A03-85E2-71BEC2B2F9F8}" type="presOf" srcId="{F3024D3D-D82B-4917-B460-0F2664E98562}" destId="{5D91E42F-87C3-4BC8-B8E5-27218614D570}" srcOrd="0" destOrd="0" presId="urn:microsoft.com/office/officeart/2016/7/layout/RepeatingBendingProcessNew"/>
    <dgm:cxn modelId="{F299B821-C297-44CF-9F15-2D1643D3CEC6}" type="presOf" srcId="{5FCBCE70-DAB0-4E94-B6F6-2E8A194873D5}" destId="{23464F9A-771F-4A90-B995-70C9DC473D37}" srcOrd="0" destOrd="0" presId="urn:microsoft.com/office/officeart/2016/7/layout/RepeatingBendingProcessNew"/>
    <dgm:cxn modelId="{362F943D-72D8-40EC-9860-F88B8FC87733}" type="presOf" srcId="{E251D938-F798-4472-B2D1-528934910AF2}" destId="{F8029D62-55F1-45A8-AD3F-7E12DDB92985}" srcOrd="1" destOrd="0" presId="urn:microsoft.com/office/officeart/2016/7/layout/RepeatingBendingProcessNew"/>
    <dgm:cxn modelId="{1AC87252-36C8-405F-9014-7EF9C8B507F2}" srcId="{2907F6AB-A14A-4F40-89AC-47E320F72B22}" destId="{8ABAF8B2-8E6D-4C6D-9ADC-FD5C94CF4D49}" srcOrd="2" destOrd="0" parTransId="{4B9EF7AF-07BD-4074-A1B3-4843F4CB71B0}" sibTransId="{89CE362C-B90A-49D7-A2B9-D54734A21E3F}"/>
    <dgm:cxn modelId="{BF140073-D540-4A7A-84F0-BD09FFE9D698}" type="presOf" srcId="{AE9CFAFA-A51F-4852-9F38-881ACAAC8FB9}" destId="{FC4BD35A-6816-4100-B5C2-73C743BAF4EE}" srcOrd="0" destOrd="0" presId="urn:microsoft.com/office/officeart/2016/7/layout/RepeatingBendingProcessNew"/>
    <dgm:cxn modelId="{784C8D83-4D7E-4B00-84D2-9B116D9D356E}" type="presOf" srcId="{2907F6AB-A14A-4F40-89AC-47E320F72B22}" destId="{C0E13C81-46B4-408E-BB51-4557617F3CB1}" srcOrd="0" destOrd="0" presId="urn:microsoft.com/office/officeart/2016/7/layout/RepeatingBendingProcessNew"/>
    <dgm:cxn modelId="{905A6A91-38AA-4167-A3C1-D76BEF438A5D}" type="presOf" srcId="{7D2E73AF-2F59-423F-A113-6AC889F47131}" destId="{1C15834D-0013-4859-B36D-0EBB49F047BC}" srcOrd="0" destOrd="0" presId="urn:microsoft.com/office/officeart/2016/7/layout/RepeatingBendingProcessNew"/>
    <dgm:cxn modelId="{3B74809C-9DD4-470E-8596-21CB6B47FDE0}" srcId="{2907F6AB-A14A-4F40-89AC-47E320F72B22}" destId="{01D721E4-C466-4240-B386-2E3D06C30BE1}" srcOrd="4" destOrd="0" parTransId="{FAC18B3D-764F-4482-8F65-88DD03FAA983}" sibTransId="{D8550FF8-9A82-4D38-8A64-603F54B4E9D7}"/>
    <dgm:cxn modelId="{68F91CA0-F34D-40DF-AD87-BAF56BF32DEC}" type="presOf" srcId="{47E471D5-782A-426B-B889-D024912F6996}" destId="{E91F51AD-74F8-4EEB-9199-A2E1BCD3A33E}" srcOrd="0" destOrd="0" presId="urn:microsoft.com/office/officeart/2016/7/layout/RepeatingBendingProcessNew"/>
    <dgm:cxn modelId="{16D831A2-E560-4095-9B00-DE96B82FEE18}" type="presOf" srcId="{D8550FF8-9A82-4D38-8A64-603F54B4E9D7}" destId="{1C6ED013-4585-47FD-B795-365DB193169F}" srcOrd="1" destOrd="0" presId="urn:microsoft.com/office/officeart/2016/7/layout/RepeatingBendingProcessNew"/>
    <dgm:cxn modelId="{51910FA8-FF9E-465F-AD56-95A84CFF396A}" srcId="{2907F6AB-A14A-4F40-89AC-47E320F72B22}" destId="{7D2E73AF-2F59-423F-A113-6AC889F47131}" srcOrd="1" destOrd="0" parTransId="{335A1D77-C6CC-4975-85A8-1E3EE8294214}" sibTransId="{A20E6361-BCC0-4061-B9A7-9518E39CCDAA}"/>
    <dgm:cxn modelId="{943FECBD-1CEF-4C64-9D39-BA79DF63D3BB}" srcId="{2907F6AB-A14A-4F40-89AC-47E320F72B22}" destId="{AE9CFAFA-A51F-4852-9F38-881ACAAC8FB9}" srcOrd="5" destOrd="0" parTransId="{E2E05FA6-9099-4615-993E-4C7261991A13}" sibTransId="{C9761033-A17E-48CF-96E7-F52F63C94A92}"/>
    <dgm:cxn modelId="{69E0BCCA-FB8A-4663-82E3-15182A4AA4DB}" type="presOf" srcId="{F3024D3D-D82B-4917-B460-0F2664E98562}" destId="{8149A9E7-076B-432A-BE1F-2891FC7B17BA}" srcOrd="1" destOrd="0" presId="urn:microsoft.com/office/officeart/2016/7/layout/RepeatingBendingProcessNew"/>
    <dgm:cxn modelId="{2FA40DD4-BEF9-47D4-ACED-C00E4FDE8C63}" type="presOf" srcId="{A20E6361-BCC0-4061-B9A7-9518E39CCDAA}" destId="{566C4121-89CB-4253-8088-43EAD78E3511}" srcOrd="1" destOrd="0" presId="urn:microsoft.com/office/officeart/2016/7/layout/RepeatingBendingProcessNew"/>
    <dgm:cxn modelId="{8393B8D6-62C3-4AE1-8487-3498056CC9E7}" type="presOf" srcId="{89CE362C-B90A-49D7-A2B9-D54734A21E3F}" destId="{B7BFA0A2-A652-4945-A7FB-D85289FD9FD9}" srcOrd="1" destOrd="0" presId="urn:microsoft.com/office/officeart/2016/7/layout/RepeatingBendingProcessNew"/>
    <dgm:cxn modelId="{C39697DD-9A66-4099-A2FA-867C03E8D100}" type="presOf" srcId="{8ABAF8B2-8E6D-4C6D-9ADC-FD5C94CF4D49}" destId="{FAA552E2-C1B6-4A2E-9701-878A71FF30B6}" srcOrd="0" destOrd="0" presId="urn:microsoft.com/office/officeart/2016/7/layout/RepeatingBendingProcessNew"/>
    <dgm:cxn modelId="{D6C1C1DD-D4C4-41CC-BC9E-652DE32779DA}" type="presOf" srcId="{A20E6361-BCC0-4061-B9A7-9518E39CCDAA}" destId="{1EE52E83-C750-4275-A1F1-E107C2984464}" srcOrd="0" destOrd="0" presId="urn:microsoft.com/office/officeart/2016/7/layout/RepeatingBendingProcessNew"/>
    <dgm:cxn modelId="{2E2AFDE4-C6C0-4E92-8808-161C6AC6E8BF}" type="presOf" srcId="{89CE362C-B90A-49D7-A2B9-D54734A21E3F}" destId="{D52E5711-CF8B-4D55-A514-882ED0B04C9F}" srcOrd="0" destOrd="0" presId="urn:microsoft.com/office/officeart/2016/7/layout/RepeatingBendingProcessNew"/>
    <dgm:cxn modelId="{8F55A0EB-462F-4B4A-AACF-3735A6F97995}" srcId="{2907F6AB-A14A-4F40-89AC-47E320F72B22}" destId="{47E471D5-782A-426B-B889-D024912F6996}" srcOrd="3" destOrd="0" parTransId="{BC4EA00E-483F-4AF3-8EE7-9AACDB944233}" sibTransId="{E251D938-F798-4472-B2D1-528934910AF2}"/>
    <dgm:cxn modelId="{8246B7F1-460B-4F5A-9A80-8690D3D00543}" srcId="{2907F6AB-A14A-4F40-89AC-47E320F72B22}" destId="{5FCBCE70-DAB0-4E94-B6F6-2E8A194873D5}" srcOrd="0" destOrd="0" parTransId="{7012950A-8FF8-4D49-9BD2-CA82A922D411}" sibTransId="{F3024D3D-D82B-4917-B460-0F2664E98562}"/>
    <dgm:cxn modelId="{908D64F6-5D74-48FA-BCBC-ECEEA7681535}" type="presOf" srcId="{01D721E4-C466-4240-B386-2E3D06C30BE1}" destId="{183366CB-3542-4490-9E55-E647FB442705}" srcOrd="0" destOrd="0" presId="urn:microsoft.com/office/officeart/2016/7/layout/RepeatingBendingProcessNew"/>
    <dgm:cxn modelId="{C1F1AA5B-DEF4-4CFD-8A3B-88F3215B2B73}" type="presParOf" srcId="{C0E13C81-46B4-408E-BB51-4557617F3CB1}" destId="{23464F9A-771F-4A90-B995-70C9DC473D37}" srcOrd="0" destOrd="0" presId="urn:microsoft.com/office/officeart/2016/7/layout/RepeatingBendingProcessNew"/>
    <dgm:cxn modelId="{10FF6C49-021E-4BAA-8769-398B312B552E}" type="presParOf" srcId="{C0E13C81-46B4-408E-BB51-4557617F3CB1}" destId="{5D91E42F-87C3-4BC8-B8E5-27218614D570}" srcOrd="1" destOrd="0" presId="urn:microsoft.com/office/officeart/2016/7/layout/RepeatingBendingProcessNew"/>
    <dgm:cxn modelId="{95075504-C171-4DF9-9DC0-74ECFDB661F2}" type="presParOf" srcId="{5D91E42F-87C3-4BC8-B8E5-27218614D570}" destId="{8149A9E7-076B-432A-BE1F-2891FC7B17BA}" srcOrd="0" destOrd="0" presId="urn:microsoft.com/office/officeart/2016/7/layout/RepeatingBendingProcessNew"/>
    <dgm:cxn modelId="{C1FFFB1D-74D4-430C-BA6B-4A5461597F26}" type="presParOf" srcId="{C0E13C81-46B4-408E-BB51-4557617F3CB1}" destId="{1C15834D-0013-4859-B36D-0EBB49F047BC}" srcOrd="2" destOrd="0" presId="urn:microsoft.com/office/officeart/2016/7/layout/RepeatingBendingProcessNew"/>
    <dgm:cxn modelId="{2FDC7ED8-A781-4CD8-9527-0D57E5C07855}" type="presParOf" srcId="{C0E13C81-46B4-408E-BB51-4557617F3CB1}" destId="{1EE52E83-C750-4275-A1F1-E107C2984464}" srcOrd="3" destOrd="0" presId="urn:microsoft.com/office/officeart/2016/7/layout/RepeatingBendingProcessNew"/>
    <dgm:cxn modelId="{E00BC878-7933-48CD-9251-4383F2228407}" type="presParOf" srcId="{1EE52E83-C750-4275-A1F1-E107C2984464}" destId="{566C4121-89CB-4253-8088-43EAD78E3511}" srcOrd="0" destOrd="0" presId="urn:microsoft.com/office/officeart/2016/7/layout/RepeatingBendingProcessNew"/>
    <dgm:cxn modelId="{BD0DC0FD-189E-4463-80AF-C077B643DED3}" type="presParOf" srcId="{C0E13C81-46B4-408E-BB51-4557617F3CB1}" destId="{FAA552E2-C1B6-4A2E-9701-878A71FF30B6}" srcOrd="4" destOrd="0" presId="urn:microsoft.com/office/officeart/2016/7/layout/RepeatingBendingProcessNew"/>
    <dgm:cxn modelId="{BBBADDAF-0ACB-4DF0-ADE7-E70551AF6EA0}" type="presParOf" srcId="{C0E13C81-46B4-408E-BB51-4557617F3CB1}" destId="{D52E5711-CF8B-4D55-A514-882ED0B04C9F}" srcOrd="5" destOrd="0" presId="urn:microsoft.com/office/officeart/2016/7/layout/RepeatingBendingProcessNew"/>
    <dgm:cxn modelId="{2715A7E8-E1FF-4022-B3F6-CE854F6E44F9}" type="presParOf" srcId="{D52E5711-CF8B-4D55-A514-882ED0B04C9F}" destId="{B7BFA0A2-A652-4945-A7FB-D85289FD9FD9}" srcOrd="0" destOrd="0" presId="urn:microsoft.com/office/officeart/2016/7/layout/RepeatingBendingProcessNew"/>
    <dgm:cxn modelId="{97D4C187-EAE6-434E-8EBF-D2D997BAA533}" type="presParOf" srcId="{C0E13C81-46B4-408E-BB51-4557617F3CB1}" destId="{E91F51AD-74F8-4EEB-9199-A2E1BCD3A33E}" srcOrd="6" destOrd="0" presId="urn:microsoft.com/office/officeart/2016/7/layout/RepeatingBendingProcessNew"/>
    <dgm:cxn modelId="{56518D88-A1B2-4ABD-9314-5DC0BCF3D638}" type="presParOf" srcId="{C0E13C81-46B4-408E-BB51-4557617F3CB1}" destId="{5640C93B-400B-43FE-8A84-073108BF6FE5}" srcOrd="7" destOrd="0" presId="urn:microsoft.com/office/officeart/2016/7/layout/RepeatingBendingProcessNew"/>
    <dgm:cxn modelId="{5993CE1B-4755-4DF9-B4BA-91AA44770CAC}" type="presParOf" srcId="{5640C93B-400B-43FE-8A84-073108BF6FE5}" destId="{F8029D62-55F1-45A8-AD3F-7E12DDB92985}" srcOrd="0" destOrd="0" presId="urn:microsoft.com/office/officeart/2016/7/layout/RepeatingBendingProcessNew"/>
    <dgm:cxn modelId="{08A3C942-7DFA-413B-A965-87712D3DC9D8}" type="presParOf" srcId="{C0E13C81-46B4-408E-BB51-4557617F3CB1}" destId="{183366CB-3542-4490-9E55-E647FB442705}" srcOrd="8" destOrd="0" presId="urn:microsoft.com/office/officeart/2016/7/layout/RepeatingBendingProcessNew"/>
    <dgm:cxn modelId="{B6620BC0-B880-4281-8026-631A7E458B14}" type="presParOf" srcId="{C0E13C81-46B4-408E-BB51-4557617F3CB1}" destId="{EA5096F9-881B-48AE-A852-D38FC0D41F29}" srcOrd="9" destOrd="0" presId="urn:microsoft.com/office/officeart/2016/7/layout/RepeatingBendingProcessNew"/>
    <dgm:cxn modelId="{9B195C14-079F-405B-8B03-6E175933FB69}" type="presParOf" srcId="{EA5096F9-881B-48AE-A852-D38FC0D41F29}" destId="{1C6ED013-4585-47FD-B795-365DB193169F}" srcOrd="0" destOrd="0" presId="urn:microsoft.com/office/officeart/2016/7/layout/RepeatingBendingProcessNew"/>
    <dgm:cxn modelId="{35752CD2-6D96-43B7-9158-8139DB5BA5D0}" type="presParOf" srcId="{C0E13C81-46B4-408E-BB51-4557617F3CB1}" destId="{FC4BD35A-6816-4100-B5C2-73C743BAF4EE}" srcOrd="1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1E42F-87C3-4BC8-B8E5-27218614D570}">
      <dsp:nvSpPr>
        <dsp:cNvPr id="0" name=""/>
        <dsp:cNvSpPr/>
      </dsp:nvSpPr>
      <dsp:spPr>
        <a:xfrm>
          <a:off x="2354311" y="416939"/>
          <a:ext cx="3238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389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7397" y="460886"/>
        <a:ext cx="17724" cy="3544"/>
      </dsp:txXfrm>
    </dsp:sp>
    <dsp:sp modelId="{23464F9A-771F-4A90-B995-70C9DC473D37}">
      <dsp:nvSpPr>
        <dsp:cNvPr id="0" name=""/>
        <dsp:cNvSpPr/>
      </dsp:nvSpPr>
      <dsp:spPr>
        <a:xfrm>
          <a:off x="814819" y="271"/>
          <a:ext cx="1541292" cy="9247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5525" tIns="79276" rIns="75525" bIns="7927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Agreed on Terms of Engagement to include: </a:t>
          </a:r>
        </a:p>
      </dsp:txBody>
      <dsp:txXfrm>
        <a:off x="814819" y="271"/>
        <a:ext cx="1541292" cy="924775"/>
      </dsp:txXfrm>
    </dsp:sp>
    <dsp:sp modelId="{1EE52E83-C750-4275-A1F1-E107C2984464}">
      <dsp:nvSpPr>
        <dsp:cNvPr id="0" name=""/>
        <dsp:cNvSpPr/>
      </dsp:nvSpPr>
      <dsp:spPr>
        <a:xfrm>
          <a:off x="1585465" y="923247"/>
          <a:ext cx="1895789" cy="323897"/>
        </a:xfrm>
        <a:custGeom>
          <a:avLst/>
          <a:gdLst/>
          <a:ahLst/>
          <a:cxnLst/>
          <a:rect l="0" t="0" r="0" b="0"/>
          <a:pathLst>
            <a:path>
              <a:moveTo>
                <a:pt x="1895789" y="0"/>
              </a:moveTo>
              <a:lnTo>
                <a:pt x="1895789" y="179048"/>
              </a:lnTo>
              <a:lnTo>
                <a:pt x="0" y="179048"/>
              </a:lnTo>
              <a:lnTo>
                <a:pt x="0" y="32389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5143" y="1083423"/>
        <a:ext cx="96432" cy="3544"/>
      </dsp:txXfrm>
    </dsp:sp>
    <dsp:sp modelId="{1C15834D-0013-4859-B36D-0EBB49F047BC}">
      <dsp:nvSpPr>
        <dsp:cNvPr id="0" name=""/>
        <dsp:cNvSpPr/>
      </dsp:nvSpPr>
      <dsp:spPr>
        <a:xfrm>
          <a:off x="2710608" y="271"/>
          <a:ext cx="1541292" cy="9247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5525" tIns="79276" rIns="75525" bIns="7927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1 Procurement and Contract support </a:t>
          </a:r>
        </a:p>
      </dsp:txBody>
      <dsp:txXfrm>
        <a:off x="2710608" y="271"/>
        <a:ext cx="1541292" cy="924775"/>
      </dsp:txXfrm>
    </dsp:sp>
    <dsp:sp modelId="{D52E5711-CF8B-4D55-A514-882ED0B04C9F}">
      <dsp:nvSpPr>
        <dsp:cNvPr id="0" name=""/>
        <dsp:cNvSpPr/>
      </dsp:nvSpPr>
      <dsp:spPr>
        <a:xfrm>
          <a:off x="2354311" y="1696212"/>
          <a:ext cx="3238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389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7397" y="1740159"/>
        <a:ext cx="17724" cy="3544"/>
      </dsp:txXfrm>
    </dsp:sp>
    <dsp:sp modelId="{FAA552E2-C1B6-4A2E-9701-878A71FF30B6}">
      <dsp:nvSpPr>
        <dsp:cNvPr id="0" name=""/>
        <dsp:cNvSpPr/>
      </dsp:nvSpPr>
      <dsp:spPr>
        <a:xfrm>
          <a:off x="814819" y="1279544"/>
          <a:ext cx="1541292" cy="9247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5525" tIns="79276" rIns="75525" bIns="7927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 Research and Evaluation Framework</a:t>
          </a:r>
        </a:p>
      </dsp:txBody>
      <dsp:txXfrm>
        <a:off x="814819" y="1279544"/>
        <a:ext cx="1541292" cy="924775"/>
      </dsp:txXfrm>
    </dsp:sp>
    <dsp:sp modelId="{5640C93B-400B-43FE-8A84-073108BF6FE5}">
      <dsp:nvSpPr>
        <dsp:cNvPr id="0" name=""/>
        <dsp:cNvSpPr/>
      </dsp:nvSpPr>
      <dsp:spPr>
        <a:xfrm>
          <a:off x="1585465" y="2202519"/>
          <a:ext cx="1895789" cy="323897"/>
        </a:xfrm>
        <a:custGeom>
          <a:avLst/>
          <a:gdLst/>
          <a:ahLst/>
          <a:cxnLst/>
          <a:rect l="0" t="0" r="0" b="0"/>
          <a:pathLst>
            <a:path>
              <a:moveTo>
                <a:pt x="1895789" y="0"/>
              </a:moveTo>
              <a:lnTo>
                <a:pt x="1895789" y="179048"/>
              </a:lnTo>
              <a:lnTo>
                <a:pt x="0" y="179048"/>
              </a:lnTo>
              <a:lnTo>
                <a:pt x="0" y="32389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85143" y="2362695"/>
        <a:ext cx="96432" cy="3544"/>
      </dsp:txXfrm>
    </dsp:sp>
    <dsp:sp modelId="{E91F51AD-74F8-4EEB-9199-A2E1BCD3A33E}">
      <dsp:nvSpPr>
        <dsp:cNvPr id="0" name=""/>
        <dsp:cNvSpPr/>
      </dsp:nvSpPr>
      <dsp:spPr>
        <a:xfrm>
          <a:off x="2710608" y="1279544"/>
          <a:ext cx="1541292" cy="9247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5525" tIns="79276" rIns="75525" bIns="7927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3 Contextualised Homeshare manual </a:t>
          </a:r>
        </a:p>
      </dsp:txBody>
      <dsp:txXfrm>
        <a:off x="2710608" y="1279544"/>
        <a:ext cx="1541292" cy="924775"/>
      </dsp:txXfrm>
    </dsp:sp>
    <dsp:sp modelId="{EA5096F9-881B-48AE-A852-D38FC0D41F29}">
      <dsp:nvSpPr>
        <dsp:cNvPr id="0" name=""/>
        <dsp:cNvSpPr/>
      </dsp:nvSpPr>
      <dsp:spPr>
        <a:xfrm>
          <a:off x="2354311" y="2975484"/>
          <a:ext cx="32389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2389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507397" y="3019432"/>
        <a:ext cx="17724" cy="3544"/>
      </dsp:txXfrm>
    </dsp:sp>
    <dsp:sp modelId="{183366CB-3542-4490-9E55-E647FB442705}">
      <dsp:nvSpPr>
        <dsp:cNvPr id="0" name=""/>
        <dsp:cNvSpPr/>
      </dsp:nvSpPr>
      <dsp:spPr>
        <a:xfrm>
          <a:off x="814819" y="2558816"/>
          <a:ext cx="1541292" cy="9247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5525" tIns="79276" rIns="75525" bIns="7927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 Workshops and Training</a:t>
          </a:r>
        </a:p>
      </dsp:txBody>
      <dsp:txXfrm>
        <a:off x="814819" y="2558816"/>
        <a:ext cx="1541292" cy="924775"/>
      </dsp:txXfrm>
    </dsp:sp>
    <dsp:sp modelId="{FC4BD35A-6816-4100-B5C2-73C743BAF4EE}">
      <dsp:nvSpPr>
        <dsp:cNvPr id="0" name=""/>
        <dsp:cNvSpPr/>
      </dsp:nvSpPr>
      <dsp:spPr>
        <a:xfrm>
          <a:off x="2710608" y="2558816"/>
          <a:ext cx="1541292" cy="9247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5525" tIns="79276" rIns="75525" bIns="79276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5 Specialised Support  </a:t>
          </a:r>
        </a:p>
      </dsp:txBody>
      <dsp:txXfrm>
        <a:off x="2710608" y="2558816"/>
        <a:ext cx="1541292" cy="924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0AF8F-FDF2-4071-BFE6-6DA2A7B2F0F3}" type="datetimeFigureOut">
              <a:rPr lang="en-AU" smtClean="0"/>
              <a:t>26/09/2023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C2122-7773-4B55-B27F-28DC693C21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6290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308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stage RFP. This allows the providers to demonstrate their understanding of the </a:t>
            </a:r>
            <a:r>
              <a:rPr lang="en-US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homeshare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concept, and their capability and capacity of setting up and implementing a </a:t>
            </a:r>
            <a:r>
              <a:rPr lang="en-US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homeshare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project.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5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Pilot funded in Budget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0" dirty="0"/>
              <a:t>Age Concern Auckland is an NGO in large urban centre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2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2463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5393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235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31226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5326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26644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8823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412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18782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90633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4104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98840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3324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518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5262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2122-7773-4B55-B27F-28DC693C21B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0356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100" dirty="0"/>
              <a:t>The role of </a:t>
            </a:r>
            <a:r>
              <a:rPr lang="en-NZ" sz="1100" dirty="0" err="1"/>
              <a:t>OfS</a:t>
            </a:r>
            <a:endParaRPr lang="en-NZ" sz="1100" dirty="0"/>
          </a:p>
          <a:p>
            <a:r>
              <a:rPr lang="en-NZ" sz="1100" dirty="0"/>
              <a:t>Where we sit within NZ government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42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800" dirty="0"/>
          </a:p>
          <a:p>
            <a:endParaRPr lang="en-NZ" sz="800" dirty="0"/>
          </a:p>
          <a:p>
            <a:pPr marL="0" indent="0">
              <a:buFont typeface="Arial" panose="020B0604020202020204" pitchFamily="34" charset="0"/>
              <a:buNone/>
            </a:pPr>
            <a:endParaRPr lang="en-NZ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400" dirty="0"/>
          </a:p>
          <a:p>
            <a:endParaRPr lang="en-NZ" sz="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71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NZ" sz="1200" dirty="0">
                <a:latin typeface="+mn-lt"/>
              </a:rPr>
              <a:t>Housing actions: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NZ" sz="1200" dirty="0"/>
              <a:t>Publish age friendly guidelines for local authorities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Promote the uptake of shared living arrangements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Support older people to make informed decisions about housing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Investigate how accessibility of public buildings is addressed in the Building Code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Support iwi and Māori to manage and develop housing for whānau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Increase the supply of public housing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Strengthen public housing support for older tenants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NZ" sz="1200" dirty="0"/>
              <a:t>Analyse the housing needs for New Zealand’s ageing population</a:t>
            </a:r>
          </a:p>
          <a:p>
            <a:pPr marL="0" lvl="0" inden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endParaRPr lang="en-NZ" sz="12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532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People aged 65+ make up nearly half of all New Zealanders who live alone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81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Budget 2022, the Office was</a:t>
            </a:r>
            <a:r>
              <a:rPr lang="en-NZ" sz="1800" kern="1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allocated a total of $390,000 over three years to pilot a </a:t>
            </a:r>
            <a:r>
              <a:rPr lang="en-NZ" sz="1800" kern="1100" dirty="0" err="1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homeshare</a:t>
            </a:r>
            <a:r>
              <a:rPr lang="en-NZ" sz="1800" kern="1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programme.</a:t>
            </a:r>
            <a:endParaRPr lang="en-NZ" sz="1800" kern="1100" dirty="0">
              <a:solidFill>
                <a:srgbClr val="000000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A9365-698D-7D49-B9C4-FE4831F64A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5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1472A-70F5-6041-9EAE-5780539909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7DA92-31AA-EF76-EE5F-6CB4DC373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1435-D7CB-9AD6-CFEA-442735C40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8390C-ED5A-615B-AE1B-B156731B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3DA1-8F41-BCE2-715D-28825E29F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2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B7AB-8EDB-81E7-954B-5EC30BA01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BF222-6D8E-643F-F7CA-71D1A3C85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1A0C5-DD7E-80D1-ED79-0C4F5B5BC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448EB-97D1-911E-EE06-8548B3B1A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FD559-927E-B510-CED7-3752DE09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163EB-58CB-7119-5A69-DFC2278F28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31F56-EB58-AFAC-26F8-C7E8847787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22601-E395-4DB1-E71A-3CAFF130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342AB-9ACC-71CD-BFE3-574A62052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9B93A-A3BE-0411-D4C6-B76E5C117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34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769166"/>
            <a:ext cx="7885508" cy="665923"/>
          </a:xfrm>
        </p:spPr>
        <p:txBody>
          <a:bodyPr anchor="ctr" anchorCtr="0"/>
          <a:lstStyle>
            <a:lvl1pPr marL="0" indent="0">
              <a:buNone/>
              <a:defRPr sz="2100" b="1">
                <a:solidFill>
                  <a:srgbClr val="8B298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7"/>
            <a:ext cx="7885508" cy="338882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 marL="1243013" indent="-214313">
              <a:buFont typeface="Arial" panose="020B0604020202020204" pitchFamily="34" charset="0"/>
              <a:buChar char="•"/>
              <a:defRPr sz="1200"/>
            </a:lvl4pPr>
            <a:lvl5pPr>
              <a:defRPr sz="1050"/>
            </a:lvl5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640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-Column -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750737"/>
            <a:ext cx="3868340" cy="863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1">
                <a:solidFill>
                  <a:srgbClr val="8B298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683567"/>
            <a:ext cx="3868340" cy="3210339"/>
          </a:xfrm>
        </p:spPr>
        <p:txBody>
          <a:bodyPr/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750737"/>
            <a:ext cx="3887391" cy="863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100" b="1">
                <a:solidFill>
                  <a:srgbClr val="8B2980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683567"/>
            <a:ext cx="3887391" cy="32103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3081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1583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Colum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068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068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68221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266145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66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DE98-D9A1-2C44-9B44-8FE35F6C6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8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F634D-08B4-A943-A677-865442819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8218"/>
          </a:xfrm>
          <a:prstGeom prst="rect">
            <a:avLst/>
          </a:prstGeom>
        </p:spPr>
        <p:txBody>
          <a:bodyPr vert="horz" lIns="90000" tIns="0" rIns="9000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592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e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97733A-021C-AE42-94F2-E6AE856CA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2" y="3260036"/>
            <a:ext cx="3306054" cy="200770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AC180-5C7B-F146-856B-DDA32F7DB0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3" y="5595729"/>
            <a:ext cx="5512541" cy="775254"/>
          </a:xfrm>
        </p:spPr>
        <p:txBody>
          <a:bodyPr anchor="ctr" anchorCtr="0"/>
          <a:lstStyle>
            <a:lvl1pPr marL="0" indent="0">
              <a:buNone/>
              <a:defRPr sz="21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58618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873E-208A-57CE-73EB-4F0A0849B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B9232-4EE5-1090-00D7-B4FD2AA17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1192C-7863-A92F-5183-47E1D36C4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04943-6FB4-8138-92F6-919B86731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6D417-3C15-DCFC-10CC-735D22C4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71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52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491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panl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FC843-F3CD-6649-9BE8-1B0D1EBD5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0947D6-AC58-5541-8E98-341781272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213" y="3433292"/>
            <a:ext cx="3335766" cy="200770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D05B243-EB18-F240-BFD0-68512CEFC1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214" y="5605354"/>
            <a:ext cx="5512541" cy="775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9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06808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769164"/>
            <a:ext cx="7885508" cy="665923"/>
          </a:xfrm>
        </p:spPr>
        <p:txBody>
          <a:bodyPr anchor="ctr" anchorCtr="0"/>
          <a:lstStyle>
            <a:lvl1pPr marL="0" indent="0">
              <a:buNone/>
              <a:defRPr sz="2800" b="1">
                <a:solidFill>
                  <a:srgbClr val="8B298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7885508" cy="33888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 marL="1657350" indent="-285750">
              <a:buFont typeface="Arial" panose="020B0604020202020204" pitchFamily="34" charset="0"/>
              <a:buChar char="•"/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9481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-Column -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750735"/>
            <a:ext cx="3868340" cy="863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>
                <a:solidFill>
                  <a:srgbClr val="8B298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683565"/>
            <a:ext cx="3868340" cy="3210339"/>
          </a:xfrm>
        </p:spPr>
        <p:txBody>
          <a:bodyPr/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750735"/>
            <a:ext cx="3887391" cy="863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>
                <a:solidFill>
                  <a:srgbClr val="8B298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2683565"/>
            <a:ext cx="3887391" cy="321033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5327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8938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-Colum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068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068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91634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</a:t>
            </a:r>
          </a:p>
        </p:txBody>
      </p:sp>
    </p:spTree>
    <p:extLst>
      <p:ext uri="{BB962C8B-B14F-4D97-AF65-F5344CB8AC3E}">
        <p14:creationId xmlns:p14="http://schemas.microsoft.com/office/powerpoint/2010/main" val="96114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842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DDE98-D9A1-2C44-9B44-8FE35F6C6F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F634D-08B4-A943-A677-865442819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078218"/>
          </a:xfrm>
          <a:prstGeom prst="rect">
            <a:avLst/>
          </a:prstGeom>
        </p:spPr>
        <p:txBody>
          <a:bodyPr vert="horz" lIns="90000" tIns="0" rIns="90000" bIns="0"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61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DE55D-F0C8-CDF7-CCD8-D860C520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7136E-E558-685C-A4AE-517A3E137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6C9F7-CCB9-9EE1-F2FD-158423FF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56858-A7B2-F470-CF62-69D2AB189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7FA92-CBB7-375F-465D-AF3B3EFF0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4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– edi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97733A-021C-AE42-94F2-E6AE856CA6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2" y="3260034"/>
            <a:ext cx="3306054" cy="2007705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5AC180-5C7B-F146-856B-DDA32F7DB02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9842" y="5595729"/>
            <a:ext cx="5512541" cy="775254"/>
          </a:xfrm>
        </p:spPr>
        <p:txBody>
          <a:bodyPr anchor="ctr" anchorCtr="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28827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194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896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panl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FC843-F3CD-6649-9BE8-1B0D1EBD5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0947D6-AC58-5541-8E98-341781272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213" y="3433290"/>
            <a:ext cx="3335766" cy="200770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D05B243-EB18-F240-BFD0-68512CEFC1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6213" y="5605354"/>
            <a:ext cx="5512541" cy="77525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26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Insert 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13275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4572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9734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6974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95961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1564044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9113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CEFD-0CA0-4766-E3DD-002DC28E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A9771-7D80-C41F-FB46-BCB671B6D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C828F-BE3F-812A-8A4B-A1741637A7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5617-FEC7-137D-1121-43E4D0C6E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5F947-4F85-681C-8BEE-50F66580C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0D77E-1F9F-B418-A3BC-5C41C3CF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16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433922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79857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31218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37875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48625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C514AD-DFD8-7B47-BB9F-BA2C53F344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35041" y="5032556"/>
            <a:ext cx="3108960" cy="1825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FE16643-EA8B-8343-82B6-BA336976C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A4038"/>
                </a:solidFill>
              </a:defRPr>
            </a:lvl1pPr>
          </a:lstStyle>
          <a:p>
            <a:r>
              <a:rPr lang="en-US" dirty="0"/>
              <a:t>Insert slide 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4124B2-3C9C-9441-B991-F4AC04D583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078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79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E2ABD-8099-3FA2-6F78-364DE2B1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434FD-A8C8-3DCA-1261-07E06EF5A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CDE1E-2EFA-92A4-5AA3-B4DA4BC1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5A9C0-6AC4-11D0-891D-0225F59B1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03766-ACE2-DD84-1062-F9215CF5D4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FEC802-6073-ADC5-FDF5-74E271FA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3E4A3E-A348-5E53-7B7E-9D45F0A2E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B705AC-C679-6407-B0A3-1745FC79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419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5A95-DD56-D551-80A9-3F53E479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0D293-DAFC-2DFC-8281-701CCD85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051CE-99D2-9D35-734A-F95EB7477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CDE8A-792A-5BD3-4AEC-AEAC32CF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0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F42D2A-608A-C9B3-51C5-BBD051223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8B84F6-5C22-9711-E338-81D14AA9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6589C-4CEF-CAFB-DEA3-BEC1ED1A2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4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DCB80-EF21-B9E2-4A07-D7C9FDB4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6EA0-A791-8DAA-A444-4AEDB9E9C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9EC8EE-794D-DC43-02BA-3BCB404B0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034F0F-B1CB-0A57-D4EF-E43707AAD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4D3A9-E70A-C79D-9ED3-7370245C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00FE1A-25DB-AADD-3D50-D881B4A1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4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4B5F2-866D-1BCF-1BBF-A8520B26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5C33E0-01DE-9C3B-E3F3-45EFC89DB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B4838-770A-7B5F-8E76-892731A2B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37C672-F668-E7B4-09AD-02AEB681B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BBABF7-FA42-AF8D-6FCF-960C06A6C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BF78B-8E4E-2462-2B82-724BFD70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1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4FE595-4AA4-036D-8733-06706CBA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D0FA7C-DB14-D611-60EC-420A72057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BCEEE-7B95-070B-9FCE-63A57BB2E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EC407-955B-0E44-86ED-FFCD9D064528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EE9BC-0E02-FB16-7816-4250E785F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34AC0-399C-547A-F793-14CAED1540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5FF87-DE13-8247-BBD2-E79CABA6B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27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0000" tIns="0" rIns="90000" bIns="0" rtlCol="0" anchor="ctr" anchorCtr="0">
            <a:normAutofit/>
          </a:bodyPr>
          <a:lstStyle/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78218"/>
          </a:xfrm>
          <a:prstGeom prst="rect">
            <a:avLst/>
          </a:prstGeom>
        </p:spPr>
        <p:txBody>
          <a:bodyPr vert="horz" lIns="90000" tIns="0" rIns="90000" bIns="0" rtlCol="0">
            <a:normAutofit/>
          </a:bodyPr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61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F1595F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0000" tIns="0" rIns="90000" bIns="0" rtlCol="0" anchor="ctr" anchorCtr="0">
            <a:normAutofit/>
          </a:bodyPr>
          <a:lstStyle/>
          <a:p>
            <a:r>
              <a:rPr lang="en-US" dirty="0"/>
              <a:t>Insert slide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078218"/>
          </a:xfrm>
          <a:prstGeom prst="rect">
            <a:avLst/>
          </a:prstGeom>
        </p:spPr>
        <p:txBody>
          <a:bodyPr vert="horz" lIns="90000" tIns="0" rIns="90000" bIns="0" rtlCol="0">
            <a:normAutofit/>
          </a:bodyPr>
          <a:lstStyle/>
          <a:p>
            <a:pPr lvl="0"/>
            <a:r>
              <a:rPr lang="en-US" dirty="0"/>
              <a:t>Insert first level body copy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386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1595F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25D3-F602-45E1-A344-4E43366ACB91}" type="datetimeFigureOut">
              <a:rPr lang="en-NZ" smtClean="0"/>
              <a:t>26/09/2023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5D41B-A766-479B-970F-62087B9483D4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50570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://www.miss604.com/2017/07/team-japan-fireworks-photos-from-the-honda-celebration-of-light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6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image" Target="../media/image9.png"/><Relationship Id="rId10" Type="http://schemas.microsoft.com/office/2007/relationships/diagramDrawing" Target="../diagrams/drawing1.xml"/><Relationship Id="rId4" Type="http://schemas.openxmlformats.org/officeDocument/2006/relationships/hyperlink" Target="https://www.myklogica.es/2014/04/engagement-engage-que/" TargetMode="External"/><Relationship Id="rId9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www.pngall.com/support-png/download/38618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masterdocente.blogspot.com/2020/02/didactica-la-evaluacion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hyperlink" Target="https://www.piqsels.com/en/public-domain-photo-zbtbr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hyperlink" Target="https://universityinnovation.org/wiki/Maker_Da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iversityinnovation.org/wiki/Maker_Day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pxhere.com/en/photo/1457737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russloar/3353617661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picserver.org/highway-signs2/m/membership.html" TargetMode="Externa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steamonedu.eu/news/steam-edu-practices-and-competences-workshop/" TargetMode="Externa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xhere.com/en/photo/64651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Wendy.francis@hanza.org.au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B5BB5E-97D1-9814-E331-EEE1954A7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54" r="1554"/>
          <a:stretch/>
        </p:blipFill>
        <p:spPr>
          <a:xfrm>
            <a:off x="2339935" y="857251"/>
            <a:ext cx="7119256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6E8863-9D9D-43C1-A540-1036F68647E6}"/>
              </a:ext>
            </a:extLst>
          </p:cNvPr>
          <p:cNvSpPr/>
          <p:nvPr/>
        </p:nvSpPr>
        <p:spPr>
          <a:xfrm>
            <a:off x="1" y="857250"/>
            <a:ext cx="2355659" cy="5143500"/>
          </a:xfrm>
          <a:prstGeom prst="rect">
            <a:avLst/>
          </a:prstGeom>
          <a:solidFill>
            <a:srgbClr val="6DB8A4">
              <a:alpha val="49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89C96-8A24-7674-9DF2-E720248DF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659" y="2486025"/>
            <a:ext cx="2355659" cy="3341034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CB8532"/>
                </a:solidFill>
              </a:rPr>
              <a:t>In Conversation: HANZA, NZ Government and Age Concern</a:t>
            </a:r>
            <a:br>
              <a:rPr lang="en-US" sz="3600" b="1" dirty="0">
                <a:solidFill>
                  <a:srgbClr val="CB8532"/>
                </a:solidFill>
              </a:rPr>
            </a:br>
            <a:endParaRPr lang="en-US" sz="3600" b="1" dirty="0">
              <a:solidFill>
                <a:srgbClr val="CB853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66BB47-98DB-E465-2DAE-2BA0E73E0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109" y="1354293"/>
            <a:ext cx="1890459" cy="717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115DC2-343E-4542-0BB1-FF1089EB5454}"/>
              </a:ext>
            </a:extLst>
          </p:cNvPr>
          <p:cNvSpPr txBox="1"/>
          <p:nvPr/>
        </p:nvSpPr>
        <p:spPr>
          <a:xfrm>
            <a:off x="2339935" y="6858001"/>
            <a:ext cx="711925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75">
                <a:hlinkClick r:id="rId4" tooltip="http://www.miss604.com/2017/07/team-japan-fireworks-photos-from-the-honda-celebration-of-light.html"/>
              </a:rPr>
              <a:t>This Photo</a:t>
            </a:r>
            <a:r>
              <a:rPr lang="en-AU" sz="675"/>
              <a:t> by Unknown Author is licensed under </a:t>
            </a:r>
            <a:r>
              <a:rPr lang="en-AU" sz="675">
                <a:hlinkClick r:id="rId6" tooltip="https://creativecommons.org/licenses/by-nc-sa/3.0/"/>
              </a:rPr>
              <a:t>CC BY-SA-NC</a:t>
            </a:r>
            <a:endParaRPr lang="en-AU" sz="675"/>
          </a:p>
        </p:txBody>
      </p:sp>
    </p:spTree>
    <p:extLst>
      <p:ext uri="{BB962C8B-B14F-4D97-AF65-F5344CB8AC3E}">
        <p14:creationId xmlns:p14="http://schemas.microsoft.com/office/powerpoint/2010/main" val="462654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42C2-8237-1B22-CA76-34E8AF3F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Procurement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91113-1122-2623-F8DD-9107DA40B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NZ" dirty="0"/>
              <a:t>Open market tender</a:t>
            </a:r>
          </a:p>
          <a:p>
            <a:r>
              <a:rPr lang="en-NZ" dirty="0"/>
              <a:t>Criteria</a:t>
            </a:r>
          </a:p>
          <a:p>
            <a:r>
              <a:rPr lang="en-NZ" dirty="0"/>
              <a:t>Request for proposals</a:t>
            </a:r>
          </a:p>
          <a:p>
            <a:r>
              <a:rPr lang="en-NZ" dirty="0"/>
              <a:t>Publicity </a:t>
            </a:r>
          </a:p>
          <a:p>
            <a:r>
              <a:rPr lang="en-NZ" dirty="0"/>
              <a:t>Evaluation panel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35D3F3B-3CAE-D200-D072-1A4C6EDCA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24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073D5-CD24-AC10-2CAC-E5F1D628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b="1" dirty="0"/>
              <a:t>Navigating NZ legislation and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428FD-92CD-8906-1E93-FC2EED666E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NZ" dirty="0"/>
              <a:t>NZ Superannuation Living alone rate</a:t>
            </a:r>
            <a:endParaRPr lang="en-NZ" dirty="0">
              <a:cs typeface="Calibri"/>
            </a:endParaRPr>
          </a:p>
          <a:p>
            <a:endParaRPr lang="en-NZ" dirty="0">
              <a:cs typeface="Calibri"/>
            </a:endParaRPr>
          </a:p>
          <a:p>
            <a:r>
              <a:rPr lang="en-NZ" dirty="0">
                <a:cs typeface="Calibri"/>
              </a:rPr>
              <a:t>Income tax threshold</a:t>
            </a:r>
          </a:p>
          <a:p>
            <a:endParaRPr lang="en-NZ" dirty="0">
              <a:cs typeface="Calibri"/>
            </a:endParaRPr>
          </a:p>
          <a:p>
            <a:r>
              <a:rPr lang="en-NZ" dirty="0">
                <a:cs typeface="Calibri"/>
              </a:rPr>
              <a:t>Structured as "boarding" under tenancy law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A20F3F9-9FDA-9924-3422-8CA854D98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5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A537-63CF-476F-80F7-D6CA6BB8A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b="1" dirty="0" err="1"/>
              <a:t>Homeshare</a:t>
            </a:r>
            <a:r>
              <a:rPr lang="en-NZ" b="1" dirty="0"/>
              <a:t>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6B9EB-F3CF-4B63-88C4-70103A632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008" y="1760927"/>
            <a:ext cx="7886700" cy="407821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endParaRPr lang="en-NZ" sz="2000" b="1" dirty="0"/>
          </a:p>
          <a:p>
            <a:r>
              <a:rPr lang="en-NZ" dirty="0"/>
              <a:t>Age Concern Auckland was successful</a:t>
            </a:r>
          </a:p>
          <a:p>
            <a:pPr lvl="1"/>
            <a:r>
              <a:rPr lang="en-NZ" dirty="0"/>
              <a:t>Large urban centre, expertise with older people</a:t>
            </a:r>
          </a:p>
          <a:p>
            <a:pPr marL="457200" lvl="1" indent="0">
              <a:buNone/>
            </a:pPr>
            <a:endParaRPr lang="en-NZ" dirty="0">
              <a:cs typeface="Calibri"/>
            </a:endParaRPr>
          </a:p>
          <a:p>
            <a:r>
              <a:rPr lang="en-NZ" dirty="0"/>
              <a:t>HANZA providing training and guidance</a:t>
            </a:r>
          </a:p>
          <a:p>
            <a:endParaRPr lang="en-NZ" dirty="0"/>
          </a:p>
          <a:p>
            <a:r>
              <a:rPr lang="en-NZ" dirty="0"/>
              <a:t>Adapting </a:t>
            </a:r>
            <a:r>
              <a:rPr lang="en-NZ" dirty="0" err="1"/>
              <a:t>Homeshare</a:t>
            </a:r>
            <a:r>
              <a:rPr lang="en-NZ" dirty="0"/>
              <a:t> to NZ context</a:t>
            </a:r>
          </a:p>
          <a:p>
            <a:endParaRPr lang="en-NZ" dirty="0"/>
          </a:p>
          <a:p>
            <a:r>
              <a:rPr lang="en-NZ" dirty="0"/>
              <a:t>Evaluation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8A74C0C-5849-4D42-83CD-FED3FC87B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C2BBB-D0FE-B051-2E9E-ED095D9C5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5449"/>
            <a:ext cx="2072493" cy="18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2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1FCC57FF-1BDE-B707-6944-18FCA788AF1F}"/>
              </a:ext>
            </a:extLst>
          </p:cNvPr>
          <p:cNvSpPr/>
          <p:nvPr/>
        </p:nvSpPr>
        <p:spPr>
          <a:xfrm>
            <a:off x="3822853" y="3429000"/>
            <a:ext cx="1509311" cy="1484523"/>
          </a:xfrm>
          <a:prstGeom prst="flowChartConnector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3C2EA-AD57-D75B-3B05-7B6A81CE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/>
              <a:t>Working with HANZA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63952A-F0F0-BCD0-0970-E7A7ECF37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410" y="1450331"/>
            <a:ext cx="6048174" cy="3957337"/>
          </a:xfrm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6B41C5A-B7AE-CD7D-C3D7-F0E3EDE84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2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6EAA-C523-5D71-3C48-F0C7D3F1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13" y="4238424"/>
            <a:ext cx="3335766" cy="2007705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3825" b="1" dirty="0">
                <a:solidFill>
                  <a:srgbClr val="FFFFFF"/>
                </a:solidFill>
              </a:rPr>
              <a:t>Section 2:</a:t>
            </a:r>
            <a:br>
              <a:rPr lang="en-US" sz="3825" b="1" dirty="0">
                <a:solidFill>
                  <a:srgbClr val="FFFFFF"/>
                </a:solidFill>
              </a:rPr>
            </a:br>
            <a:r>
              <a:rPr lang="en-US" sz="3825" b="1" dirty="0">
                <a:solidFill>
                  <a:srgbClr val="FFFFFF"/>
                </a:solidFill>
              </a:rPr>
              <a:t>What Office for Seniors and HANZA did together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7CD990-A416-76C5-5A46-F07E1260E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709" y="4319869"/>
            <a:ext cx="2174432" cy="826284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7414A453-DF26-3B64-417B-4E95F0BED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484" y="5647706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66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>
            <a:alpha val="7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125" y="329184"/>
            <a:ext cx="5066720" cy="1783080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ENGAGEMENT of HANZA consulting</a:t>
            </a:r>
          </a:p>
        </p:txBody>
      </p:sp>
      <p:pic>
        <p:nvPicPr>
          <p:cNvPr id="6" name="Picture 5" descr="A close-up of words&#10;&#10;Description automatically generated">
            <a:extLst>
              <a:ext uri="{FF2B5EF4-FFF2-40B4-BE49-F238E27FC236}">
                <a16:creationId xmlns:a16="http://schemas.microsoft.com/office/drawing/2014/main" id="{46C56939-BB7D-3D9C-6638-89235C6CD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0030" y="1208629"/>
            <a:ext cx="3010662" cy="1490277"/>
          </a:xfrm>
          <a:prstGeom prst="rect">
            <a:avLst/>
          </a:pr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120" y="239572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" y="4159095"/>
            <a:ext cx="2996946" cy="1138839"/>
          </a:xfrm>
          <a:prstGeom prst="rect">
            <a:avLst/>
          </a:prstGeom>
        </p:spPr>
      </p:pic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2009AF3-7D00-AE27-F642-5269B6AA1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033853"/>
              </p:ext>
            </p:extLst>
          </p:nvPr>
        </p:nvGraphicFramePr>
        <p:xfrm>
          <a:off x="3598120" y="2706624"/>
          <a:ext cx="5066720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D7FBF7-00A5-2FD7-4125-1230EA8F12BA}"/>
              </a:ext>
            </a:extLst>
          </p:cNvPr>
          <p:cNvSpPr txBox="1"/>
          <p:nvPr/>
        </p:nvSpPr>
        <p:spPr>
          <a:xfrm>
            <a:off x="943650" y="2498851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AU" sz="700">
                <a:solidFill>
                  <a:srgbClr val="FFFFFF"/>
                </a:solidFill>
                <a:hlinkClick r:id="rId4" tooltip="https://www.myklogica.es/2014/04/engagement-engage-qu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700">
                <a:solidFill>
                  <a:srgbClr val="FFFFFF"/>
                </a:solidFill>
              </a:rPr>
              <a:t> by Unknown Author is licensed under </a:t>
            </a:r>
            <a:r>
              <a:rPr lang="en-AU" sz="700">
                <a:solidFill>
                  <a:srgbClr val="FFFFFF"/>
                </a:solidFill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AU" sz="700">
              <a:solidFill>
                <a:srgbClr val="FFFFFF"/>
              </a:solidFill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630E3230-9DCB-AA8A-A4CC-3C2D618994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160" y="5499938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54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4">
            <a:extLst>
              <a:ext uri="{FF2B5EF4-FFF2-40B4-BE49-F238E27FC236}">
                <a16:creationId xmlns:a16="http://schemas.microsoft.com/office/drawing/2014/main" id="{53E60C6D-4E85-4E14-BCDF-BF15C241F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3470" y="486184"/>
            <a:ext cx="4047928" cy="1325563"/>
          </a:xfrm>
        </p:spPr>
        <p:txBody>
          <a:bodyPr>
            <a:normAutofit/>
          </a:bodyPr>
          <a:lstStyle/>
          <a:p>
            <a:r>
              <a:rPr lang="en-US" b="1"/>
              <a:t>PROCUREMENT and CONTRACT SUPPORT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2" y="2010780"/>
            <a:ext cx="3416775" cy="1298374"/>
          </a:xfrm>
          <a:custGeom>
            <a:avLst/>
            <a:gdLst/>
            <a:ahLst/>
            <a:cxnLst/>
            <a:rect l="l" t="t" r="r" b="b"/>
            <a:pathLst>
              <a:path w="4555700" h="2733294">
                <a:moveTo>
                  <a:pt x="82217" y="0"/>
                </a:moveTo>
                <a:lnTo>
                  <a:pt x="4473483" y="0"/>
                </a:lnTo>
                <a:cubicBezTo>
                  <a:pt x="4518890" y="0"/>
                  <a:pt x="4555700" y="36810"/>
                  <a:pt x="4555700" y="82217"/>
                </a:cubicBezTo>
                <a:lnTo>
                  <a:pt x="4555700" y="2651077"/>
                </a:lnTo>
                <a:cubicBezTo>
                  <a:pt x="4555700" y="2696484"/>
                  <a:pt x="4518890" y="2733294"/>
                  <a:pt x="4473483" y="2733294"/>
                </a:cubicBezTo>
                <a:lnTo>
                  <a:pt x="82217" y="2733294"/>
                </a:lnTo>
                <a:cubicBezTo>
                  <a:pt x="36810" y="2733294"/>
                  <a:pt x="0" y="2696484"/>
                  <a:pt x="0" y="2651077"/>
                </a:cubicBezTo>
                <a:lnTo>
                  <a:pt x="0" y="82217"/>
                </a:lnTo>
                <a:cubicBezTo>
                  <a:pt x="0" y="36810"/>
                  <a:pt x="36810" y="0"/>
                  <a:pt x="82217" y="0"/>
                </a:cubicBezTo>
                <a:close/>
              </a:path>
            </a:pathLst>
          </a:custGeom>
        </p:spPr>
      </p:pic>
      <p:sp>
        <p:nvSpPr>
          <p:cNvPr id="13" name="Freeform: Shape 16">
            <a:extLst>
              <a:ext uri="{FF2B5EF4-FFF2-40B4-BE49-F238E27FC236}">
                <a16:creationId xmlns:a16="http://schemas.microsoft.com/office/drawing/2014/main" id="{7D42D292-4C48-479B-9E59-E29CD9871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7C4A95D2-BD83-F400-A55A-FFEB45241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3764" y="3957333"/>
            <a:ext cx="3416775" cy="1870684"/>
          </a:xfrm>
          <a:custGeom>
            <a:avLst/>
            <a:gdLst/>
            <a:ahLst/>
            <a:cxnLst/>
            <a:rect l="l" t="t" r="r" b="b"/>
            <a:pathLst>
              <a:path w="4438338" h="2323972">
                <a:moveTo>
                  <a:pt x="69905" y="0"/>
                </a:moveTo>
                <a:lnTo>
                  <a:pt x="4368433" y="0"/>
                </a:lnTo>
                <a:cubicBezTo>
                  <a:pt x="4407040" y="0"/>
                  <a:pt x="4438338" y="31298"/>
                  <a:pt x="4438338" y="69905"/>
                </a:cubicBezTo>
                <a:lnTo>
                  <a:pt x="4438338" y="2254067"/>
                </a:lnTo>
                <a:cubicBezTo>
                  <a:pt x="4438338" y="2292674"/>
                  <a:pt x="4407040" y="2323972"/>
                  <a:pt x="4368433" y="2323972"/>
                </a:cubicBezTo>
                <a:lnTo>
                  <a:pt x="69905" y="2323972"/>
                </a:lnTo>
                <a:cubicBezTo>
                  <a:pt x="31298" y="2323972"/>
                  <a:pt x="0" y="2292674"/>
                  <a:pt x="0" y="2254067"/>
                </a:cubicBezTo>
                <a:lnTo>
                  <a:pt x="0" y="69905"/>
                </a:lnTo>
                <a:cubicBezTo>
                  <a:pt x="0" y="31298"/>
                  <a:pt x="31298" y="0"/>
                  <a:pt x="6990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3470" y="1946684"/>
            <a:ext cx="4047928" cy="4351338"/>
          </a:xfrm>
        </p:spPr>
        <p:txBody>
          <a:bodyPr>
            <a:normAutofit/>
          </a:bodyPr>
          <a:lstStyle/>
          <a:p>
            <a:r>
              <a:rPr lang="en-US" sz="2800" dirty="0"/>
              <a:t>Meetings with James Liang Office for Seniors to provide input on the procurement process, timelines and targets to support the pilot</a:t>
            </a: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533DF362-939D-4EEE-8DC4-6B54607E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95198">
            <a:off x="1154762" y="162676"/>
            <a:ext cx="3062575" cy="4083433"/>
          </a:xfrm>
          <a:prstGeom prst="arc">
            <a:avLst>
              <a:gd name="adj1" fmla="val 17445962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84EF76-0DF1-4480-AE90-941B98D704AA}"/>
              </a:ext>
            </a:extLst>
          </p:cNvPr>
          <p:cNvSpPr txBox="1"/>
          <p:nvPr/>
        </p:nvSpPr>
        <p:spPr>
          <a:xfrm>
            <a:off x="6824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AU" sz="700">
                <a:solidFill>
                  <a:srgbClr val="FFFFFF"/>
                </a:solidFill>
                <a:hlinkClick r:id="rId5" tooltip="https://www.pngall.com/support-png/download/386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700">
                <a:solidFill>
                  <a:srgbClr val="FFFFFF"/>
                </a:solidFill>
              </a:rPr>
              <a:t> by Unknown Author is licensed under </a:t>
            </a:r>
            <a:r>
              <a:rPr lang="en-AU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AU" sz="700">
              <a:solidFill>
                <a:srgbClr val="FFFFFF"/>
              </a:solidFill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868F8C8C-91E2-3A96-947B-19F2523C61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323" y="5425431"/>
            <a:ext cx="2458107" cy="129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59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4">
            <a:extLst>
              <a:ext uri="{FF2B5EF4-FFF2-40B4-BE49-F238E27FC236}">
                <a16:creationId xmlns:a16="http://schemas.microsoft.com/office/drawing/2014/main" id="{17891482-C38A-4F0C-8183-0121632F0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596" y="486184"/>
            <a:ext cx="4588803" cy="1325563"/>
          </a:xfrm>
        </p:spPr>
        <p:txBody>
          <a:bodyPr>
            <a:normAutofit/>
          </a:bodyPr>
          <a:lstStyle/>
          <a:p>
            <a:r>
              <a:rPr lang="en-US" sz="3100" b="1"/>
              <a:t>RESEARCH and EVALUATION FRAMEWORK </a:t>
            </a:r>
          </a:p>
        </p:txBody>
      </p:sp>
      <p:pic>
        <p:nvPicPr>
          <p:cNvPr id="19" name="Picture 18" descr="A close-up of a sign&#10;&#10;Description automatically generated">
            <a:extLst>
              <a:ext uri="{FF2B5EF4-FFF2-40B4-BE49-F238E27FC236}">
                <a16:creationId xmlns:a16="http://schemas.microsoft.com/office/drawing/2014/main" id="{33996ECC-321C-59B0-D1CC-4BEAC8E60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82601" y="1342369"/>
            <a:ext cx="3075689" cy="1490477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18" y="4025155"/>
            <a:ext cx="3054316" cy="1160640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596" y="1946684"/>
            <a:ext cx="4588803" cy="4351338"/>
          </a:xfrm>
        </p:spPr>
        <p:txBody>
          <a:bodyPr>
            <a:normAutofit/>
          </a:bodyPr>
          <a:lstStyle/>
          <a:p>
            <a:r>
              <a:rPr lang="en-US" sz="2800" dirty="0"/>
              <a:t>Co designed an evaluation framework to be included in the contract</a:t>
            </a:r>
          </a:p>
          <a:p>
            <a:r>
              <a:rPr lang="en-US" sz="2800" dirty="0"/>
              <a:t>Included the use of the Personal Wellbeing Index as well as </a:t>
            </a:r>
            <a:r>
              <a:rPr lang="en-US" sz="2800" dirty="0" err="1"/>
              <a:t>quantative</a:t>
            </a:r>
            <a:r>
              <a:rPr lang="en-US" sz="2800" dirty="0"/>
              <a:t> and qualitative data </a:t>
            </a:r>
          </a:p>
        </p:txBody>
      </p:sp>
      <p:sp>
        <p:nvSpPr>
          <p:cNvPr id="23" name="Arc 26">
            <a:extLst>
              <a:ext uri="{FF2B5EF4-FFF2-40B4-BE49-F238E27FC236}">
                <a16:creationId xmlns:a16="http://schemas.microsoft.com/office/drawing/2014/main" id="{DA4B6E73-2318-4814-8EB1-306D53723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64111">
            <a:off x="-743943" y="5644752"/>
            <a:ext cx="2240923" cy="2987899"/>
          </a:xfrm>
          <a:prstGeom prst="arc">
            <a:avLst>
              <a:gd name="adj1" fmla="val 16200000"/>
              <a:gd name="adj2" fmla="val 21581479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D784AD-4F65-6D5D-263A-EF4C8B6A478B}"/>
              </a:ext>
            </a:extLst>
          </p:cNvPr>
          <p:cNvSpPr txBox="1"/>
          <p:nvPr/>
        </p:nvSpPr>
        <p:spPr>
          <a:xfrm>
            <a:off x="6684675" y="6657945"/>
            <a:ext cx="2459325" cy="20005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AU" sz="700">
                <a:solidFill>
                  <a:srgbClr val="FFFFFF"/>
                </a:solidFill>
                <a:hlinkClick r:id="rId4" tooltip="https://masterdocente.blogspot.com/2020/02/didactica-la-evaluacion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700">
                <a:solidFill>
                  <a:srgbClr val="FFFFFF"/>
                </a:solidFill>
              </a:rPr>
              <a:t> by Unknown Author is licensed under </a:t>
            </a:r>
            <a:r>
              <a:rPr lang="en-AU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AU" sz="700">
              <a:solidFill>
                <a:srgbClr val="FFFFFF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1CBECF42-531D-AC90-AA0C-38EB2AD5C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160" y="5499938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8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457200"/>
            <a:ext cx="3257550" cy="1929384"/>
          </a:xfrm>
        </p:spPr>
        <p:txBody>
          <a:bodyPr anchor="ctr">
            <a:normAutofit/>
          </a:bodyPr>
          <a:lstStyle/>
          <a:p>
            <a:r>
              <a:rPr lang="en-US" b="1" dirty="0"/>
              <a:t>CONTEXTUALISED HOMESHARE MANUAL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59251" y="1415034"/>
            <a:ext cx="1554480" cy="13716"/>
          </a:xfrm>
          <a:custGeom>
            <a:avLst/>
            <a:gdLst>
              <a:gd name="connsiteX0" fmla="*/ 0 w 1554480"/>
              <a:gd name="connsiteY0" fmla="*/ 0 h 13716"/>
              <a:gd name="connsiteX1" fmla="*/ 549250 w 1554480"/>
              <a:gd name="connsiteY1" fmla="*/ 0 h 13716"/>
              <a:gd name="connsiteX2" fmla="*/ 1082954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4925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  <a:gd name="connsiteX0" fmla="*/ 0 w 1554480"/>
              <a:gd name="connsiteY0" fmla="*/ 0 h 13716"/>
              <a:gd name="connsiteX1" fmla="*/ 502615 w 1554480"/>
              <a:gd name="connsiteY1" fmla="*/ 0 h 13716"/>
              <a:gd name="connsiteX2" fmla="*/ 974141 w 1554480"/>
              <a:gd name="connsiteY2" fmla="*/ 0 h 13716"/>
              <a:gd name="connsiteX3" fmla="*/ 1554480 w 1554480"/>
              <a:gd name="connsiteY3" fmla="*/ 0 h 13716"/>
              <a:gd name="connsiteX4" fmla="*/ 1554480 w 1554480"/>
              <a:gd name="connsiteY4" fmla="*/ 13716 h 13716"/>
              <a:gd name="connsiteX5" fmla="*/ 1067410 w 1554480"/>
              <a:gd name="connsiteY5" fmla="*/ 13716 h 13716"/>
              <a:gd name="connsiteX6" fmla="*/ 518160 w 1554480"/>
              <a:gd name="connsiteY6" fmla="*/ 13716 h 13716"/>
              <a:gd name="connsiteX7" fmla="*/ 0 w 1554480"/>
              <a:gd name="connsiteY7" fmla="*/ 13716 h 13716"/>
              <a:gd name="connsiteX8" fmla="*/ 0 w 1554480"/>
              <a:gd name="connsiteY8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3716" fill="none" extrusionOk="0">
                <a:moveTo>
                  <a:pt x="0" y="0"/>
                </a:moveTo>
                <a:cubicBezTo>
                  <a:pt x="69558" y="-27075"/>
                  <a:pt x="365297" y="14897"/>
                  <a:pt x="549250" y="0"/>
                </a:cubicBezTo>
                <a:cubicBezTo>
                  <a:pt x="762323" y="14872"/>
                  <a:pt x="864871" y="21041"/>
                  <a:pt x="1082954" y="0"/>
                </a:cubicBezTo>
                <a:cubicBezTo>
                  <a:pt x="1306037" y="9403"/>
                  <a:pt x="1371926" y="14821"/>
                  <a:pt x="1554480" y="0"/>
                </a:cubicBezTo>
                <a:cubicBezTo>
                  <a:pt x="1554010" y="4793"/>
                  <a:pt x="1554680" y="10394"/>
                  <a:pt x="1554480" y="13716"/>
                </a:cubicBezTo>
                <a:cubicBezTo>
                  <a:pt x="1328957" y="3179"/>
                  <a:pt x="1207025" y="27731"/>
                  <a:pt x="1067410" y="13716"/>
                </a:cubicBezTo>
                <a:cubicBezTo>
                  <a:pt x="897316" y="-7440"/>
                  <a:pt x="788951" y="-24962"/>
                  <a:pt x="549250" y="13716"/>
                </a:cubicBezTo>
                <a:cubicBezTo>
                  <a:pt x="300394" y="-2982"/>
                  <a:pt x="129576" y="35301"/>
                  <a:pt x="0" y="13716"/>
                </a:cubicBezTo>
                <a:cubicBezTo>
                  <a:pt x="354" y="8869"/>
                  <a:pt x="649" y="6738"/>
                  <a:pt x="0" y="0"/>
                </a:cubicBezTo>
                <a:close/>
              </a:path>
              <a:path w="1554480" h="13716" stroke="0" extrusionOk="0">
                <a:moveTo>
                  <a:pt x="0" y="0"/>
                </a:moveTo>
                <a:cubicBezTo>
                  <a:pt x="249513" y="10124"/>
                  <a:pt x="389298" y="10419"/>
                  <a:pt x="502615" y="0"/>
                </a:cubicBezTo>
                <a:cubicBezTo>
                  <a:pt x="616735" y="10147"/>
                  <a:pt x="791037" y="-19212"/>
                  <a:pt x="974141" y="0"/>
                </a:cubicBezTo>
                <a:cubicBezTo>
                  <a:pt x="1141919" y="34853"/>
                  <a:pt x="1248514" y="16971"/>
                  <a:pt x="1554480" y="0"/>
                </a:cubicBezTo>
                <a:cubicBezTo>
                  <a:pt x="1554288" y="3835"/>
                  <a:pt x="1554171" y="7531"/>
                  <a:pt x="1554480" y="13716"/>
                </a:cubicBezTo>
                <a:cubicBezTo>
                  <a:pt x="1337806" y="9080"/>
                  <a:pt x="1308467" y="19887"/>
                  <a:pt x="1067410" y="13716"/>
                </a:cubicBezTo>
                <a:cubicBezTo>
                  <a:pt x="824349" y="13143"/>
                  <a:pt x="783437" y="24151"/>
                  <a:pt x="518160" y="13716"/>
                </a:cubicBezTo>
                <a:cubicBezTo>
                  <a:pt x="271530" y="4598"/>
                  <a:pt x="132568" y="-7659"/>
                  <a:pt x="0" y="13716"/>
                </a:cubicBezTo>
                <a:cubicBezTo>
                  <a:pt x="768" y="9617"/>
                  <a:pt x="-274" y="4847"/>
                  <a:pt x="0" y="0"/>
                </a:cubicBezTo>
                <a:close/>
              </a:path>
              <a:path w="1554480" h="13716" fill="none" stroke="0" extrusionOk="0">
                <a:moveTo>
                  <a:pt x="0" y="0"/>
                </a:moveTo>
                <a:cubicBezTo>
                  <a:pt x="95687" y="-31247"/>
                  <a:pt x="331569" y="3404"/>
                  <a:pt x="549250" y="0"/>
                </a:cubicBezTo>
                <a:cubicBezTo>
                  <a:pt x="776590" y="6530"/>
                  <a:pt x="844530" y="-5109"/>
                  <a:pt x="1082954" y="0"/>
                </a:cubicBezTo>
                <a:cubicBezTo>
                  <a:pt x="1293569" y="15486"/>
                  <a:pt x="1361850" y="13824"/>
                  <a:pt x="1554480" y="0"/>
                </a:cubicBezTo>
                <a:cubicBezTo>
                  <a:pt x="1553504" y="4786"/>
                  <a:pt x="1554832" y="10912"/>
                  <a:pt x="1554480" y="13716"/>
                </a:cubicBezTo>
                <a:cubicBezTo>
                  <a:pt x="1366718" y="4861"/>
                  <a:pt x="1218290" y="26644"/>
                  <a:pt x="1067410" y="13716"/>
                </a:cubicBezTo>
                <a:cubicBezTo>
                  <a:pt x="900327" y="-8822"/>
                  <a:pt x="792178" y="6310"/>
                  <a:pt x="549250" y="13716"/>
                </a:cubicBezTo>
                <a:cubicBezTo>
                  <a:pt x="295300" y="2843"/>
                  <a:pt x="142619" y="40779"/>
                  <a:pt x="0" y="13716"/>
                </a:cubicBezTo>
                <a:cubicBezTo>
                  <a:pt x="813" y="8812"/>
                  <a:pt x="948" y="672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554480"/>
                      <a:gd name="connsiteY0" fmla="*/ 0 h 13716"/>
                      <a:gd name="connsiteX1" fmla="*/ 549250 w 1554480"/>
                      <a:gd name="connsiteY1" fmla="*/ 0 h 13716"/>
                      <a:gd name="connsiteX2" fmla="*/ 1082954 w 1554480"/>
                      <a:gd name="connsiteY2" fmla="*/ 0 h 13716"/>
                      <a:gd name="connsiteX3" fmla="*/ 1554480 w 1554480"/>
                      <a:gd name="connsiteY3" fmla="*/ 0 h 13716"/>
                      <a:gd name="connsiteX4" fmla="*/ 1554480 w 1554480"/>
                      <a:gd name="connsiteY4" fmla="*/ 13716 h 13716"/>
                      <a:gd name="connsiteX5" fmla="*/ 1067410 w 1554480"/>
                      <a:gd name="connsiteY5" fmla="*/ 13716 h 13716"/>
                      <a:gd name="connsiteX6" fmla="*/ 549250 w 1554480"/>
                      <a:gd name="connsiteY6" fmla="*/ 13716 h 13716"/>
                      <a:gd name="connsiteX7" fmla="*/ 0 w 1554480"/>
                      <a:gd name="connsiteY7" fmla="*/ 13716 h 13716"/>
                      <a:gd name="connsiteX8" fmla="*/ 0 w 1554480"/>
                      <a:gd name="connsiteY8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554480" h="13716" fill="none" extrusionOk="0">
                        <a:moveTo>
                          <a:pt x="0" y="0"/>
                        </a:moveTo>
                        <a:cubicBezTo>
                          <a:pt x="114141" y="-19864"/>
                          <a:pt x="345055" y="-1657"/>
                          <a:pt x="549250" y="0"/>
                        </a:cubicBezTo>
                        <a:cubicBezTo>
                          <a:pt x="753445" y="1657"/>
                          <a:pt x="862292" y="-5674"/>
                          <a:pt x="1082954" y="0"/>
                        </a:cubicBezTo>
                        <a:cubicBezTo>
                          <a:pt x="1303616" y="5674"/>
                          <a:pt x="1363530" y="4537"/>
                          <a:pt x="1554480" y="0"/>
                        </a:cubicBezTo>
                        <a:cubicBezTo>
                          <a:pt x="1553820" y="4959"/>
                          <a:pt x="1554594" y="10798"/>
                          <a:pt x="1554480" y="13716"/>
                        </a:cubicBezTo>
                        <a:cubicBezTo>
                          <a:pt x="1338847" y="1555"/>
                          <a:pt x="1215066" y="33279"/>
                          <a:pt x="1067410" y="13716"/>
                        </a:cubicBezTo>
                        <a:cubicBezTo>
                          <a:pt x="919754" y="-5847"/>
                          <a:pt x="800465" y="-1492"/>
                          <a:pt x="549250" y="13716"/>
                        </a:cubicBezTo>
                        <a:cubicBezTo>
                          <a:pt x="298035" y="28924"/>
                          <a:pt x="158868" y="18197"/>
                          <a:pt x="0" y="13716"/>
                        </a:cubicBezTo>
                        <a:cubicBezTo>
                          <a:pt x="488" y="8630"/>
                          <a:pt x="480" y="6612"/>
                          <a:pt x="0" y="0"/>
                        </a:cubicBezTo>
                        <a:close/>
                      </a:path>
                      <a:path w="1554480" h="13716" stroke="0" extrusionOk="0">
                        <a:moveTo>
                          <a:pt x="0" y="0"/>
                        </a:moveTo>
                        <a:cubicBezTo>
                          <a:pt x="249941" y="-58"/>
                          <a:pt x="367334" y="23448"/>
                          <a:pt x="502615" y="0"/>
                        </a:cubicBezTo>
                        <a:cubicBezTo>
                          <a:pt x="637897" y="-23448"/>
                          <a:pt x="813653" y="-20418"/>
                          <a:pt x="974141" y="0"/>
                        </a:cubicBezTo>
                        <a:cubicBezTo>
                          <a:pt x="1134629" y="20418"/>
                          <a:pt x="1268772" y="6288"/>
                          <a:pt x="1554480" y="0"/>
                        </a:cubicBezTo>
                        <a:cubicBezTo>
                          <a:pt x="1554232" y="4157"/>
                          <a:pt x="1554673" y="7559"/>
                          <a:pt x="1554480" y="13716"/>
                        </a:cubicBezTo>
                        <a:cubicBezTo>
                          <a:pt x="1336087" y="7600"/>
                          <a:pt x="1310024" y="15187"/>
                          <a:pt x="1067410" y="13716"/>
                        </a:cubicBezTo>
                        <a:cubicBezTo>
                          <a:pt x="824796" y="12246"/>
                          <a:pt x="787902" y="30075"/>
                          <a:pt x="518160" y="13716"/>
                        </a:cubicBezTo>
                        <a:cubicBezTo>
                          <a:pt x="248418" y="-2643"/>
                          <a:pt x="133160" y="4633"/>
                          <a:pt x="0" y="13716"/>
                        </a:cubicBezTo>
                        <a:cubicBezTo>
                          <a:pt x="43" y="9160"/>
                          <a:pt x="-111" y="481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947" y="457199"/>
            <a:ext cx="4505706" cy="2120669"/>
          </a:xfrm>
        </p:spPr>
        <p:txBody>
          <a:bodyPr anchor="ctr">
            <a:noAutofit/>
          </a:bodyPr>
          <a:lstStyle/>
          <a:p>
            <a:r>
              <a:rPr lang="en-US" sz="2800" dirty="0"/>
              <a:t>HANZA adapted and updated their existing Homeshare manual to include references to NZ policy and laws </a:t>
            </a:r>
          </a:p>
        </p:txBody>
      </p:sp>
      <p:pic>
        <p:nvPicPr>
          <p:cNvPr id="8" name="Picture 7" descr="A person holding a question mark&#10;&#10;Description automatically generated">
            <a:extLst>
              <a:ext uri="{FF2B5EF4-FFF2-40B4-BE49-F238E27FC236}">
                <a16:creationId xmlns:a16="http://schemas.microsoft.com/office/drawing/2014/main" id="{7DF00DF8-47BF-998A-9D66-029C498E9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9758" y="3035069"/>
            <a:ext cx="4101084" cy="2747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629726"/>
            <a:ext cx="4101084" cy="1558412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8645394A-7700-D211-C0E1-87917E785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063" y="5710250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68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MONTHLY MEETINGS 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HANZA and Office for Seniors had regular monthly meetings to discuss progress through following stages</a:t>
            </a:r>
          </a:p>
          <a:p>
            <a:r>
              <a:rPr lang="en-US" sz="2800" dirty="0"/>
              <a:t>Set up: James Liang</a:t>
            </a:r>
          </a:p>
          <a:p>
            <a:r>
              <a:rPr lang="en-US" sz="2800" dirty="0"/>
              <a:t>Implementation: Carol Ratnam</a:t>
            </a:r>
          </a:p>
          <a:p>
            <a:r>
              <a:rPr lang="en-US" sz="2800" dirty="0"/>
              <a:t>Operating and External Evaluation: Katharine Haddock</a:t>
            </a:r>
          </a:p>
        </p:txBody>
      </p:sp>
      <p:pic>
        <p:nvPicPr>
          <p:cNvPr id="8" name="Picture 7" descr="Cartoon characters with light bulbs and objects&#10;&#10;Description automatically generated with medium confidence">
            <a:extLst>
              <a:ext uri="{FF2B5EF4-FFF2-40B4-BE49-F238E27FC236}">
                <a16:creationId xmlns:a16="http://schemas.microsoft.com/office/drawing/2014/main" id="{9AFDBE26-E0CE-D91D-8D38-604BBB819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97880" y="1235052"/>
            <a:ext cx="3010662" cy="1618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596" y="4286221"/>
            <a:ext cx="2996946" cy="1138839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D3E1D927-505A-4C2E-2165-49998B04AE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1052" y="6001962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59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62" t="9091" r="27888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2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en-US" sz="2400" b="1"/>
              <a:t>WELCOME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19" y="2718053"/>
            <a:ext cx="3791657" cy="3826181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George Minton New Zealand Office for Seniors</a:t>
            </a:r>
          </a:p>
          <a:p>
            <a:r>
              <a:rPr lang="en-US" sz="2400" dirty="0"/>
              <a:t>Amanda Payne/Anna </a:t>
            </a:r>
            <a:r>
              <a:rPr lang="en-US" sz="2400" dirty="0" err="1"/>
              <a:t>Erwood</a:t>
            </a:r>
            <a:r>
              <a:rPr lang="en-US" sz="2400" dirty="0"/>
              <a:t> Homeshare Coordinators Age Concern Auckland  </a:t>
            </a:r>
          </a:p>
          <a:p>
            <a:r>
              <a:rPr lang="en-US" sz="2400" dirty="0"/>
              <a:t>Wendy Francis Homeshare Development Officer HANZA Homeshare Australian and New Zealand Alliance</a:t>
            </a:r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68388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Autofit/>
          </a:bodyPr>
          <a:lstStyle/>
          <a:p>
            <a:r>
              <a:rPr lang="en-US" sz="4400" b="1" dirty="0"/>
              <a:t>MEETING with EXTERNAL EVALUATORS 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4838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HANZA met with external evaluators contracted by Office for Seniors to carry out formative evaluation of the pilot</a:t>
            </a:r>
          </a:p>
          <a:p>
            <a:r>
              <a:rPr lang="en-US" sz="2800" dirty="0"/>
              <a:t>create clarity regarding context of Homeshare </a:t>
            </a:r>
            <a:r>
              <a:rPr lang="en-US" sz="2800" dirty="0" err="1"/>
              <a:t>ie</a:t>
            </a:r>
            <a:r>
              <a:rPr lang="en-US" sz="2800" dirty="0"/>
              <a:t> what is happening internationally</a:t>
            </a:r>
          </a:p>
          <a:p>
            <a:r>
              <a:rPr lang="en-US" sz="2800" dirty="0"/>
              <a:t>clarify use of Personal Wellbeing Index and Evaluation framework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0" r="25607" b="-1"/>
          <a:stretch/>
        </p:blipFill>
        <p:spPr>
          <a:xfrm>
            <a:off x="6117340" y="-7"/>
            <a:ext cx="3026660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12" name="Picture 11" descr="Cartoon characters with light bulbs and objects&#10;&#10;Description automatically generated with medium confidence">
            <a:extLst>
              <a:ext uri="{FF2B5EF4-FFF2-40B4-BE49-F238E27FC236}">
                <a16:creationId xmlns:a16="http://schemas.microsoft.com/office/drawing/2014/main" id="{87EF0B42-0AA5-C547-EC72-B94EDA1F93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813" r="18205" b="-2"/>
          <a:stretch/>
        </p:blipFill>
        <p:spPr>
          <a:xfrm>
            <a:off x="6108267" y="4267201"/>
            <a:ext cx="3035733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2087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B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125" y="329184"/>
            <a:ext cx="5066720" cy="1783080"/>
          </a:xfrm>
        </p:spPr>
        <p:txBody>
          <a:bodyPr anchor="b">
            <a:normAutofit/>
          </a:bodyPr>
          <a:lstStyle/>
          <a:p>
            <a:r>
              <a:rPr lang="en-US" sz="4700" b="1" dirty="0"/>
              <a:t>CHARACTERISTICS of PILOT  </a:t>
            </a:r>
          </a:p>
        </p:txBody>
      </p:sp>
      <p:pic>
        <p:nvPicPr>
          <p:cNvPr id="8" name="Picture 7" descr="A person sitting cross legged with a book and a house&#10;&#10;Description automatically generated">
            <a:extLst>
              <a:ext uri="{FF2B5EF4-FFF2-40B4-BE49-F238E27FC236}">
                <a16:creationId xmlns:a16="http://schemas.microsoft.com/office/drawing/2014/main" id="{C9669ECA-50F6-23A4-EC21-AA9151BDB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0030" y="448437"/>
            <a:ext cx="3010662" cy="3010662"/>
          </a:xfrm>
          <a:prstGeom prst="rect">
            <a:avLst/>
          </a:pr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120" y="2395728"/>
            <a:ext cx="3182692" cy="18288"/>
          </a:xfrm>
          <a:custGeom>
            <a:avLst/>
            <a:gdLst>
              <a:gd name="connsiteX0" fmla="*/ 0 w 3182692"/>
              <a:gd name="connsiteY0" fmla="*/ 0 h 18288"/>
              <a:gd name="connsiteX1" fmla="*/ 636538 w 3182692"/>
              <a:gd name="connsiteY1" fmla="*/ 0 h 18288"/>
              <a:gd name="connsiteX2" fmla="*/ 1273077 w 3182692"/>
              <a:gd name="connsiteY2" fmla="*/ 0 h 18288"/>
              <a:gd name="connsiteX3" fmla="*/ 1909615 w 3182692"/>
              <a:gd name="connsiteY3" fmla="*/ 0 h 18288"/>
              <a:gd name="connsiteX4" fmla="*/ 2482500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609807 w 3182692"/>
              <a:gd name="connsiteY7" fmla="*/ 18288 h 18288"/>
              <a:gd name="connsiteX8" fmla="*/ 2068750 w 3182692"/>
              <a:gd name="connsiteY8" fmla="*/ 18288 h 18288"/>
              <a:gd name="connsiteX9" fmla="*/ 1432211 w 3182692"/>
              <a:gd name="connsiteY9" fmla="*/ 18288 h 18288"/>
              <a:gd name="connsiteX10" fmla="*/ 859327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  <a:gd name="connsiteX0" fmla="*/ 0 w 3182692"/>
              <a:gd name="connsiteY0" fmla="*/ 0 h 18288"/>
              <a:gd name="connsiteX1" fmla="*/ 572885 w 3182692"/>
              <a:gd name="connsiteY1" fmla="*/ 0 h 18288"/>
              <a:gd name="connsiteX2" fmla="*/ 1113942 w 3182692"/>
              <a:gd name="connsiteY2" fmla="*/ 0 h 18288"/>
              <a:gd name="connsiteX3" fmla="*/ 1686827 w 3182692"/>
              <a:gd name="connsiteY3" fmla="*/ 0 h 18288"/>
              <a:gd name="connsiteX4" fmla="*/ 2323365 w 3182692"/>
              <a:gd name="connsiteY4" fmla="*/ 0 h 18288"/>
              <a:gd name="connsiteX5" fmla="*/ 3182692 w 3182692"/>
              <a:gd name="connsiteY5" fmla="*/ 0 h 18288"/>
              <a:gd name="connsiteX6" fmla="*/ 3182692 w 3182692"/>
              <a:gd name="connsiteY6" fmla="*/ 18288 h 18288"/>
              <a:gd name="connsiteX7" fmla="*/ 2546154 w 3182692"/>
              <a:gd name="connsiteY7" fmla="*/ 18288 h 18288"/>
              <a:gd name="connsiteX8" fmla="*/ 1845961 w 3182692"/>
              <a:gd name="connsiteY8" fmla="*/ 18288 h 18288"/>
              <a:gd name="connsiteX9" fmla="*/ 1304904 w 3182692"/>
              <a:gd name="connsiteY9" fmla="*/ 18288 h 18288"/>
              <a:gd name="connsiteX10" fmla="*/ 604711 w 3182692"/>
              <a:gd name="connsiteY10" fmla="*/ 18288 h 18288"/>
              <a:gd name="connsiteX11" fmla="*/ 0 w 3182692"/>
              <a:gd name="connsiteY11" fmla="*/ 18288 h 18288"/>
              <a:gd name="connsiteX12" fmla="*/ 0 w 3182692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5372" y="-3887"/>
                  <a:pt x="1010746" y="-18166"/>
                  <a:pt x="1273077" y="0"/>
                </a:cubicBezTo>
                <a:cubicBezTo>
                  <a:pt x="1527846" y="-24408"/>
                  <a:pt x="1703704" y="-36055"/>
                  <a:pt x="1909615" y="0"/>
                </a:cubicBezTo>
                <a:cubicBezTo>
                  <a:pt x="2119487" y="1667"/>
                  <a:pt x="2200543" y="-19343"/>
                  <a:pt x="2482500" y="0"/>
                </a:cubicBezTo>
                <a:cubicBezTo>
                  <a:pt x="2736775" y="57438"/>
                  <a:pt x="2997998" y="-48885"/>
                  <a:pt x="3182692" y="0"/>
                </a:cubicBezTo>
                <a:cubicBezTo>
                  <a:pt x="3182658" y="4844"/>
                  <a:pt x="3182282" y="11009"/>
                  <a:pt x="3182692" y="18288"/>
                </a:cubicBezTo>
                <a:cubicBezTo>
                  <a:pt x="2944477" y="15825"/>
                  <a:pt x="2868931" y="12370"/>
                  <a:pt x="2609807" y="18288"/>
                </a:cubicBezTo>
                <a:cubicBezTo>
                  <a:pt x="2341556" y="6193"/>
                  <a:pt x="2324113" y="22706"/>
                  <a:pt x="2068750" y="18288"/>
                </a:cubicBezTo>
                <a:cubicBezTo>
                  <a:pt x="1817163" y="7852"/>
                  <a:pt x="1716254" y="25979"/>
                  <a:pt x="1432211" y="18288"/>
                </a:cubicBezTo>
                <a:cubicBezTo>
                  <a:pt x="1164747" y="-28137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24421" y="-39331"/>
                  <a:pt x="418777" y="11439"/>
                  <a:pt x="572885" y="0"/>
                </a:cubicBezTo>
                <a:cubicBezTo>
                  <a:pt x="750333" y="-6388"/>
                  <a:pt x="940592" y="15806"/>
                  <a:pt x="1113942" y="0"/>
                </a:cubicBezTo>
                <a:cubicBezTo>
                  <a:pt x="1322785" y="-1777"/>
                  <a:pt x="1505363" y="28230"/>
                  <a:pt x="1686827" y="0"/>
                </a:cubicBezTo>
                <a:cubicBezTo>
                  <a:pt x="1853304" y="1595"/>
                  <a:pt x="2194652" y="-1232"/>
                  <a:pt x="2323365" y="0"/>
                </a:cubicBezTo>
                <a:cubicBezTo>
                  <a:pt x="2488732" y="36406"/>
                  <a:pt x="2902093" y="-40336"/>
                  <a:pt x="3182692" y="0"/>
                </a:cubicBezTo>
                <a:cubicBezTo>
                  <a:pt x="3182167" y="5049"/>
                  <a:pt x="3182885" y="12044"/>
                  <a:pt x="3182692" y="18288"/>
                </a:cubicBezTo>
                <a:cubicBezTo>
                  <a:pt x="3012563" y="-37820"/>
                  <a:pt x="2765409" y="35618"/>
                  <a:pt x="2546154" y="18288"/>
                </a:cubicBezTo>
                <a:cubicBezTo>
                  <a:pt x="2333381" y="13914"/>
                  <a:pt x="2154438" y="9838"/>
                  <a:pt x="1845961" y="18288"/>
                </a:cubicBezTo>
                <a:cubicBezTo>
                  <a:pt x="1531509" y="33812"/>
                  <a:pt x="1456631" y="-6606"/>
                  <a:pt x="1304904" y="18288"/>
                </a:cubicBezTo>
                <a:cubicBezTo>
                  <a:pt x="1168344" y="36351"/>
                  <a:pt x="928499" y="15047"/>
                  <a:pt x="604711" y="18288"/>
                </a:cubicBezTo>
                <a:cubicBezTo>
                  <a:pt x="285438" y="38007"/>
                  <a:pt x="116029" y="-2220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2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54919" y="4634"/>
                  <a:pt x="991654" y="8864"/>
                  <a:pt x="1273077" y="0"/>
                </a:cubicBezTo>
                <a:cubicBezTo>
                  <a:pt x="1566644" y="-14667"/>
                  <a:pt x="1666526" y="3717"/>
                  <a:pt x="1909615" y="0"/>
                </a:cubicBezTo>
                <a:cubicBezTo>
                  <a:pt x="2138795" y="27220"/>
                  <a:pt x="2225506" y="-13892"/>
                  <a:pt x="2482500" y="0"/>
                </a:cubicBezTo>
                <a:cubicBezTo>
                  <a:pt x="2775583" y="32183"/>
                  <a:pt x="3003218" y="-43687"/>
                  <a:pt x="3182692" y="0"/>
                </a:cubicBezTo>
                <a:cubicBezTo>
                  <a:pt x="3183006" y="4158"/>
                  <a:pt x="3181713" y="12539"/>
                  <a:pt x="3182692" y="18288"/>
                </a:cubicBezTo>
                <a:cubicBezTo>
                  <a:pt x="2959845" y="25574"/>
                  <a:pt x="2868929" y="24980"/>
                  <a:pt x="2609807" y="18288"/>
                </a:cubicBezTo>
                <a:cubicBezTo>
                  <a:pt x="2341405" y="5992"/>
                  <a:pt x="2328488" y="20436"/>
                  <a:pt x="2068750" y="18288"/>
                </a:cubicBezTo>
                <a:cubicBezTo>
                  <a:pt x="1816113" y="2395"/>
                  <a:pt x="1699345" y="36855"/>
                  <a:pt x="1432211" y="18288"/>
                </a:cubicBezTo>
                <a:cubicBezTo>
                  <a:pt x="1148381" y="-28184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2"/>
                      <a:gd name="connsiteY0" fmla="*/ 0 h 18288"/>
                      <a:gd name="connsiteX1" fmla="*/ 636538 w 3182692"/>
                      <a:gd name="connsiteY1" fmla="*/ 0 h 18288"/>
                      <a:gd name="connsiteX2" fmla="*/ 1273077 w 3182692"/>
                      <a:gd name="connsiteY2" fmla="*/ 0 h 18288"/>
                      <a:gd name="connsiteX3" fmla="*/ 1909615 w 3182692"/>
                      <a:gd name="connsiteY3" fmla="*/ 0 h 18288"/>
                      <a:gd name="connsiteX4" fmla="*/ 2482500 w 3182692"/>
                      <a:gd name="connsiteY4" fmla="*/ 0 h 18288"/>
                      <a:gd name="connsiteX5" fmla="*/ 3182692 w 3182692"/>
                      <a:gd name="connsiteY5" fmla="*/ 0 h 18288"/>
                      <a:gd name="connsiteX6" fmla="*/ 3182692 w 3182692"/>
                      <a:gd name="connsiteY6" fmla="*/ 18288 h 18288"/>
                      <a:gd name="connsiteX7" fmla="*/ 2609807 w 3182692"/>
                      <a:gd name="connsiteY7" fmla="*/ 18288 h 18288"/>
                      <a:gd name="connsiteX8" fmla="*/ 2068750 w 3182692"/>
                      <a:gd name="connsiteY8" fmla="*/ 18288 h 18288"/>
                      <a:gd name="connsiteX9" fmla="*/ 1432211 w 3182692"/>
                      <a:gd name="connsiteY9" fmla="*/ 18288 h 18288"/>
                      <a:gd name="connsiteX10" fmla="*/ 859327 w 3182692"/>
                      <a:gd name="connsiteY10" fmla="*/ 18288 h 18288"/>
                      <a:gd name="connsiteX11" fmla="*/ 0 w 3182692"/>
                      <a:gd name="connsiteY11" fmla="*/ 18288 h 18288"/>
                      <a:gd name="connsiteX12" fmla="*/ 0 w 3182692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2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07727" y="-28"/>
                          <a:pt x="1273077" y="0"/>
                        </a:cubicBezTo>
                        <a:cubicBezTo>
                          <a:pt x="1538427" y="28"/>
                          <a:pt x="1698640" y="-12775"/>
                          <a:pt x="1909615" y="0"/>
                        </a:cubicBezTo>
                        <a:cubicBezTo>
                          <a:pt x="2120590" y="12775"/>
                          <a:pt x="2210293" y="-21823"/>
                          <a:pt x="2482500" y="0"/>
                        </a:cubicBezTo>
                        <a:cubicBezTo>
                          <a:pt x="2754708" y="21823"/>
                          <a:pt x="3004133" y="-28750"/>
                          <a:pt x="3182692" y="0"/>
                        </a:cubicBezTo>
                        <a:cubicBezTo>
                          <a:pt x="3183134" y="4516"/>
                          <a:pt x="3181865" y="12266"/>
                          <a:pt x="3182692" y="18288"/>
                        </a:cubicBezTo>
                        <a:cubicBezTo>
                          <a:pt x="2947402" y="22440"/>
                          <a:pt x="2876226" y="27191"/>
                          <a:pt x="2609807" y="18288"/>
                        </a:cubicBezTo>
                        <a:cubicBezTo>
                          <a:pt x="2343389" y="9385"/>
                          <a:pt x="2326689" y="25579"/>
                          <a:pt x="2068750" y="18288"/>
                        </a:cubicBezTo>
                        <a:cubicBezTo>
                          <a:pt x="1810811" y="10997"/>
                          <a:pt x="1713836" y="48219"/>
                          <a:pt x="1432211" y="18288"/>
                        </a:cubicBezTo>
                        <a:cubicBezTo>
                          <a:pt x="1150586" y="-11643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2" h="18288" stroke="0" extrusionOk="0">
                        <a:moveTo>
                          <a:pt x="0" y="0"/>
                        </a:moveTo>
                        <a:cubicBezTo>
                          <a:pt x="243108" y="-22426"/>
                          <a:pt x="387854" y="22949"/>
                          <a:pt x="572885" y="0"/>
                        </a:cubicBezTo>
                        <a:cubicBezTo>
                          <a:pt x="757916" y="-22949"/>
                          <a:pt x="923707" y="6797"/>
                          <a:pt x="1113942" y="0"/>
                        </a:cubicBezTo>
                        <a:cubicBezTo>
                          <a:pt x="1304177" y="-6797"/>
                          <a:pt x="1495991" y="20627"/>
                          <a:pt x="1686827" y="0"/>
                        </a:cubicBezTo>
                        <a:cubicBezTo>
                          <a:pt x="1877663" y="-20627"/>
                          <a:pt x="2170182" y="-20672"/>
                          <a:pt x="2323365" y="0"/>
                        </a:cubicBezTo>
                        <a:cubicBezTo>
                          <a:pt x="2476548" y="20672"/>
                          <a:pt x="2919164" y="6097"/>
                          <a:pt x="3182692" y="0"/>
                        </a:cubicBezTo>
                        <a:cubicBezTo>
                          <a:pt x="3183269" y="4624"/>
                          <a:pt x="3183511" y="11191"/>
                          <a:pt x="3182692" y="18288"/>
                        </a:cubicBezTo>
                        <a:cubicBezTo>
                          <a:pt x="3026065" y="-10849"/>
                          <a:pt x="2775006" y="23067"/>
                          <a:pt x="2546154" y="18288"/>
                        </a:cubicBezTo>
                        <a:cubicBezTo>
                          <a:pt x="2317302" y="13509"/>
                          <a:pt x="2168173" y="-8513"/>
                          <a:pt x="1845961" y="18288"/>
                        </a:cubicBezTo>
                        <a:cubicBezTo>
                          <a:pt x="1523749" y="45089"/>
                          <a:pt x="1450078" y="-844"/>
                          <a:pt x="1304904" y="18288"/>
                        </a:cubicBezTo>
                        <a:cubicBezTo>
                          <a:pt x="1159730" y="37420"/>
                          <a:pt x="942635" y="-10021"/>
                          <a:pt x="604711" y="18288"/>
                        </a:cubicBezTo>
                        <a:cubicBezTo>
                          <a:pt x="266787" y="46597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" y="4629579"/>
            <a:ext cx="2996946" cy="113883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8120" y="2706624"/>
            <a:ext cx="506672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All parties highly engaged</a:t>
            </a:r>
          </a:p>
          <a:p>
            <a:pPr marL="0" indent="0">
              <a:buNone/>
            </a:pPr>
            <a:r>
              <a:rPr lang="en-US" sz="2800" dirty="0"/>
              <a:t>All focused on making the pilot a success</a:t>
            </a:r>
          </a:p>
          <a:p>
            <a:pPr marL="0" indent="0">
              <a:buNone/>
            </a:pPr>
            <a:r>
              <a:rPr lang="en-US" sz="2800" dirty="0"/>
              <a:t>Collaborative and problem solving approach </a:t>
            </a:r>
          </a:p>
          <a:p>
            <a:pPr marL="0" indent="0">
              <a:buNone/>
            </a:pPr>
            <a:r>
              <a:rPr lang="en-US" sz="2800" dirty="0"/>
              <a:t>Credit to Office for Seniors in investing in the support to make the pilot possible </a:t>
            </a:r>
          </a:p>
        </p:txBody>
      </p:sp>
    </p:spTree>
    <p:extLst>
      <p:ext uri="{BB962C8B-B14F-4D97-AF65-F5344CB8AC3E}">
        <p14:creationId xmlns:p14="http://schemas.microsoft.com/office/powerpoint/2010/main" val="110467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B8A89-407A-CC4A-4C4E-747DE9D7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045" b="14580"/>
          <a:stretch/>
        </p:blipFill>
        <p:spPr>
          <a:xfrm>
            <a:off x="573741" y="2165637"/>
            <a:ext cx="2526726" cy="252672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2494" y="0"/>
            <a:ext cx="5671506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96EAA-C523-5D71-3C48-F0C7D3F1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545" y="762538"/>
            <a:ext cx="4237012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Section 3:</a:t>
            </a:r>
            <a:br>
              <a:rPr lang="en-US" sz="5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5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HANZA did 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8261" y="4043302"/>
            <a:ext cx="3977640" cy="18288"/>
          </a:xfrm>
          <a:custGeom>
            <a:avLst/>
            <a:gdLst>
              <a:gd name="connsiteX0" fmla="*/ 0 w 3977640"/>
              <a:gd name="connsiteY0" fmla="*/ 0 h 18288"/>
              <a:gd name="connsiteX1" fmla="*/ 742493 w 3977640"/>
              <a:gd name="connsiteY1" fmla="*/ 0 h 18288"/>
              <a:gd name="connsiteX2" fmla="*/ 1445209 w 3977640"/>
              <a:gd name="connsiteY2" fmla="*/ 0 h 18288"/>
              <a:gd name="connsiteX3" fmla="*/ 2147926 w 3977640"/>
              <a:gd name="connsiteY3" fmla="*/ 0 h 18288"/>
              <a:gd name="connsiteX4" fmla="*/ 2691536 w 3977640"/>
              <a:gd name="connsiteY4" fmla="*/ 0 h 18288"/>
              <a:gd name="connsiteX5" fmla="*/ 3274924 w 3977640"/>
              <a:gd name="connsiteY5" fmla="*/ 0 h 18288"/>
              <a:gd name="connsiteX6" fmla="*/ 3977640 w 3977640"/>
              <a:gd name="connsiteY6" fmla="*/ 0 h 18288"/>
              <a:gd name="connsiteX7" fmla="*/ 3977640 w 3977640"/>
              <a:gd name="connsiteY7" fmla="*/ 18288 h 18288"/>
              <a:gd name="connsiteX8" fmla="*/ 3314700 w 3977640"/>
              <a:gd name="connsiteY8" fmla="*/ 18288 h 18288"/>
              <a:gd name="connsiteX9" fmla="*/ 2771089 w 3977640"/>
              <a:gd name="connsiteY9" fmla="*/ 18288 h 18288"/>
              <a:gd name="connsiteX10" fmla="*/ 2227478 w 3977640"/>
              <a:gd name="connsiteY10" fmla="*/ 18288 h 18288"/>
              <a:gd name="connsiteX11" fmla="*/ 1524762 w 3977640"/>
              <a:gd name="connsiteY11" fmla="*/ 18288 h 18288"/>
              <a:gd name="connsiteX12" fmla="*/ 941375 w 3977640"/>
              <a:gd name="connsiteY12" fmla="*/ 18288 h 18288"/>
              <a:gd name="connsiteX13" fmla="*/ 0 w 3977640"/>
              <a:gd name="connsiteY13" fmla="*/ 18288 h 18288"/>
              <a:gd name="connsiteX14" fmla="*/ 0 w 3977640"/>
              <a:gd name="connsiteY14" fmla="*/ 0 h 18288"/>
              <a:gd name="connsiteX0" fmla="*/ 0 w 3977640"/>
              <a:gd name="connsiteY0" fmla="*/ 0 h 18288"/>
              <a:gd name="connsiteX1" fmla="*/ 623164 w 3977640"/>
              <a:gd name="connsiteY1" fmla="*/ 0 h 18288"/>
              <a:gd name="connsiteX2" fmla="*/ 1166774 w 3977640"/>
              <a:gd name="connsiteY2" fmla="*/ 0 h 18288"/>
              <a:gd name="connsiteX3" fmla="*/ 1909267 w 3977640"/>
              <a:gd name="connsiteY3" fmla="*/ 0 h 18288"/>
              <a:gd name="connsiteX4" fmla="*/ 2532431 w 3977640"/>
              <a:gd name="connsiteY4" fmla="*/ 0 h 18288"/>
              <a:gd name="connsiteX5" fmla="*/ 3155594 w 3977640"/>
              <a:gd name="connsiteY5" fmla="*/ 0 h 18288"/>
              <a:gd name="connsiteX6" fmla="*/ 3977640 w 3977640"/>
              <a:gd name="connsiteY6" fmla="*/ 0 h 18288"/>
              <a:gd name="connsiteX7" fmla="*/ 3977640 w 3977640"/>
              <a:gd name="connsiteY7" fmla="*/ 18288 h 18288"/>
              <a:gd name="connsiteX8" fmla="*/ 3314700 w 3977640"/>
              <a:gd name="connsiteY8" fmla="*/ 18288 h 18288"/>
              <a:gd name="connsiteX9" fmla="*/ 2771089 w 3977640"/>
              <a:gd name="connsiteY9" fmla="*/ 18288 h 18288"/>
              <a:gd name="connsiteX10" fmla="*/ 2108149 w 3977640"/>
              <a:gd name="connsiteY10" fmla="*/ 18288 h 18288"/>
              <a:gd name="connsiteX11" fmla="*/ 1445209 w 3977640"/>
              <a:gd name="connsiteY11" fmla="*/ 18288 h 18288"/>
              <a:gd name="connsiteX12" fmla="*/ 822046 w 3977640"/>
              <a:gd name="connsiteY12" fmla="*/ 18288 h 18288"/>
              <a:gd name="connsiteX13" fmla="*/ 0 w 3977640"/>
              <a:gd name="connsiteY13" fmla="*/ 18288 h 18288"/>
              <a:gd name="connsiteX14" fmla="*/ 0 w 397764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77640" h="18288" fill="none" extrusionOk="0">
                <a:moveTo>
                  <a:pt x="0" y="0"/>
                </a:moveTo>
                <a:cubicBezTo>
                  <a:pt x="363914" y="-18877"/>
                  <a:pt x="425952" y="-28373"/>
                  <a:pt x="742493" y="0"/>
                </a:cubicBezTo>
                <a:cubicBezTo>
                  <a:pt x="1042363" y="42731"/>
                  <a:pt x="1224517" y="13877"/>
                  <a:pt x="1445209" y="0"/>
                </a:cubicBezTo>
                <a:cubicBezTo>
                  <a:pt x="1675472" y="7578"/>
                  <a:pt x="1925197" y="-14432"/>
                  <a:pt x="2147926" y="0"/>
                </a:cubicBezTo>
                <a:cubicBezTo>
                  <a:pt x="2373929" y="27953"/>
                  <a:pt x="2500951" y="17878"/>
                  <a:pt x="2691536" y="0"/>
                </a:cubicBezTo>
                <a:cubicBezTo>
                  <a:pt x="2865435" y="-10732"/>
                  <a:pt x="3026731" y="-8882"/>
                  <a:pt x="3274924" y="0"/>
                </a:cubicBezTo>
                <a:cubicBezTo>
                  <a:pt x="3515205" y="3371"/>
                  <a:pt x="3627732" y="-19172"/>
                  <a:pt x="3977640" y="0"/>
                </a:cubicBezTo>
                <a:cubicBezTo>
                  <a:pt x="3977349" y="9035"/>
                  <a:pt x="3977541" y="15148"/>
                  <a:pt x="3977640" y="18288"/>
                </a:cubicBezTo>
                <a:cubicBezTo>
                  <a:pt x="3751689" y="42705"/>
                  <a:pt x="3451301" y="-28600"/>
                  <a:pt x="3314700" y="18288"/>
                </a:cubicBezTo>
                <a:cubicBezTo>
                  <a:pt x="3177670" y="47100"/>
                  <a:pt x="2913363" y="-7468"/>
                  <a:pt x="2771089" y="18288"/>
                </a:cubicBezTo>
                <a:cubicBezTo>
                  <a:pt x="2663872" y="39969"/>
                  <a:pt x="2390582" y="47958"/>
                  <a:pt x="2227478" y="18288"/>
                </a:cubicBezTo>
                <a:cubicBezTo>
                  <a:pt x="2026300" y="29086"/>
                  <a:pt x="1761765" y="-44485"/>
                  <a:pt x="1524762" y="18288"/>
                </a:cubicBezTo>
                <a:cubicBezTo>
                  <a:pt x="1278806" y="35207"/>
                  <a:pt x="1228904" y="40865"/>
                  <a:pt x="941375" y="18288"/>
                </a:cubicBezTo>
                <a:cubicBezTo>
                  <a:pt x="638373" y="-17637"/>
                  <a:pt x="502335" y="24422"/>
                  <a:pt x="0" y="18288"/>
                </a:cubicBezTo>
                <a:cubicBezTo>
                  <a:pt x="-470" y="12661"/>
                  <a:pt x="773" y="6041"/>
                  <a:pt x="0" y="0"/>
                </a:cubicBezTo>
                <a:close/>
              </a:path>
              <a:path w="3977640" h="18288" stroke="0" extrusionOk="0">
                <a:moveTo>
                  <a:pt x="0" y="0"/>
                </a:moveTo>
                <a:cubicBezTo>
                  <a:pt x="201349" y="851"/>
                  <a:pt x="406024" y="51823"/>
                  <a:pt x="623164" y="0"/>
                </a:cubicBezTo>
                <a:cubicBezTo>
                  <a:pt x="840825" y="-8810"/>
                  <a:pt x="904978" y="-5073"/>
                  <a:pt x="1166774" y="0"/>
                </a:cubicBezTo>
                <a:cubicBezTo>
                  <a:pt x="1465154" y="-6245"/>
                  <a:pt x="1770466" y="48184"/>
                  <a:pt x="1909267" y="0"/>
                </a:cubicBezTo>
                <a:cubicBezTo>
                  <a:pt x="2103125" y="6481"/>
                  <a:pt x="2323337" y="27170"/>
                  <a:pt x="2532431" y="0"/>
                </a:cubicBezTo>
                <a:cubicBezTo>
                  <a:pt x="2758236" y="4017"/>
                  <a:pt x="2904287" y="-15068"/>
                  <a:pt x="3155594" y="0"/>
                </a:cubicBezTo>
                <a:cubicBezTo>
                  <a:pt x="3362259" y="36218"/>
                  <a:pt x="3647028" y="-28453"/>
                  <a:pt x="3977640" y="0"/>
                </a:cubicBezTo>
                <a:cubicBezTo>
                  <a:pt x="3977160" y="6734"/>
                  <a:pt x="3977395" y="13051"/>
                  <a:pt x="3977640" y="18288"/>
                </a:cubicBezTo>
                <a:cubicBezTo>
                  <a:pt x="3729156" y="46097"/>
                  <a:pt x="3505087" y="40602"/>
                  <a:pt x="3314700" y="18288"/>
                </a:cubicBezTo>
                <a:cubicBezTo>
                  <a:pt x="3121715" y="-1550"/>
                  <a:pt x="2978076" y="33407"/>
                  <a:pt x="2771089" y="18288"/>
                </a:cubicBezTo>
                <a:cubicBezTo>
                  <a:pt x="2593148" y="22172"/>
                  <a:pt x="2404116" y="37638"/>
                  <a:pt x="2108149" y="18288"/>
                </a:cubicBezTo>
                <a:cubicBezTo>
                  <a:pt x="1835600" y="6220"/>
                  <a:pt x="1729748" y="-20906"/>
                  <a:pt x="1445209" y="18288"/>
                </a:cubicBezTo>
                <a:cubicBezTo>
                  <a:pt x="1160571" y="40726"/>
                  <a:pt x="1130920" y="23666"/>
                  <a:pt x="822046" y="18288"/>
                </a:cubicBezTo>
                <a:cubicBezTo>
                  <a:pt x="501296" y="6715"/>
                  <a:pt x="407236" y="39339"/>
                  <a:pt x="0" y="18288"/>
                </a:cubicBezTo>
                <a:cubicBezTo>
                  <a:pt x="675" y="10011"/>
                  <a:pt x="125" y="8388"/>
                  <a:pt x="0" y="0"/>
                </a:cubicBezTo>
                <a:close/>
              </a:path>
              <a:path w="3977640" h="18288" fill="none" stroke="0" extrusionOk="0">
                <a:moveTo>
                  <a:pt x="0" y="0"/>
                </a:moveTo>
                <a:cubicBezTo>
                  <a:pt x="353035" y="-8761"/>
                  <a:pt x="419741" y="-28719"/>
                  <a:pt x="742493" y="0"/>
                </a:cubicBezTo>
                <a:cubicBezTo>
                  <a:pt x="1060298" y="38834"/>
                  <a:pt x="1180703" y="7400"/>
                  <a:pt x="1445209" y="0"/>
                </a:cubicBezTo>
                <a:cubicBezTo>
                  <a:pt x="1670400" y="-806"/>
                  <a:pt x="1899946" y="32251"/>
                  <a:pt x="2147926" y="0"/>
                </a:cubicBezTo>
                <a:cubicBezTo>
                  <a:pt x="2378849" y="-2551"/>
                  <a:pt x="2540656" y="26352"/>
                  <a:pt x="2691536" y="0"/>
                </a:cubicBezTo>
                <a:cubicBezTo>
                  <a:pt x="2876931" y="-15095"/>
                  <a:pt x="3040017" y="-21259"/>
                  <a:pt x="3274924" y="0"/>
                </a:cubicBezTo>
                <a:cubicBezTo>
                  <a:pt x="3485565" y="9785"/>
                  <a:pt x="3621162" y="-6589"/>
                  <a:pt x="3977640" y="0"/>
                </a:cubicBezTo>
                <a:cubicBezTo>
                  <a:pt x="3977068" y="8167"/>
                  <a:pt x="3977277" y="15177"/>
                  <a:pt x="3977640" y="18288"/>
                </a:cubicBezTo>
                <a:cubicBezTo>
                  <a:pt x="3760430" y="33945"/>
                  <a:pt x="3473858" y="-3945"/>
                  <a:pt x="3314700" y="18288"/>
                </a:cubicBezTo>
                <a:cubicBezTo>
                  <a:pt x="3143719" y="38991"/>
                  <a:pt x="2925427" y="28315"/>
                  <a:pt x="2771089" y="18288"/>
                </a:cubicBezTo>
                <a:cubicBezTo>
                  <a:pt x="2644074" y="41714"/>
                  <a:pt x="2422069" y="88563"/>
                  <a:pt x="2227478" y="18288"/>
                </a:cubicBezTo>
                <a:cubicBezTo>
                  <a:pt x="2056653" y="24229"/>
                  <a:pt x="1780889" y="4880"/>
                  <a:pt x="1524762" y="18288"/>
                </a:cubicBezTo>
                <a:cubicBezTo>
                  <a:pt x="1275245" y="37761"/>
                  <a:pt x="1227316" y="37953"/>
                  <a:pt x="941375" y="18288"/>
                </a:cubicBezTo>
                <a:cubicBezTo>
                  <a:pt x="639482" y="-7431"/>
                  <a:pt x="459859" y="52000"/>
                  <a:pt x="0" y="18288"/>
                </a:cubicBezTo>
                <a:cubicBezTo>
                  <a:pt x="-201" y="11951"/>
                  <a:pt x="215" y="487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77640"/>
                      <a:gd name="connsiteY0" fmla="*/ 0 h 18288"/>
                      <a:gd name="connsiteX1" fmla="*/ 742493 w 3977640"/>
                      <a:gd name="connsiteY1" fmla="*/ 0 h 18288"/>
                      <a:gd name="connsiteX2" fmla="*/ 1445209 w 3977640"/>
                      <a:gd name="connsiteY2" fmla="*/ 0 h 18288"/>
                      <a:gd name="connsiteX3" fmla="*/ 2147926 w 3977640"/>
                      <a:gd name="connsiteY3" fmla="*/ 0 h 18288"/>
                      <a:gd name="connsiteX4" fmla="*/ 2691536 w 3977640"/>
                      <a:gd name="connsiteY4" fmla="*/ 0 h 18288"/>
                      <a:gd name="connsiteX5" fmla="*/ 3274924 w 3977640"/>
                      <a:gd name="connsiteY5" fmla="*/ 0 h 18288"/>
                      <a:gd name="connsiteX6" fmla="*/ 3977640 w 3977640"/>
                      <a:gd name="connsiteY6" fmla="*/ 0 h 18288"/>
                      <a:gd name="connsiteX7" fmla="*/ 3977640 w 3977640"/>
                      <a:gd name="connsiteY7" fmla="*/ 18288 h 18288"/>
                      <a:gd name="connsiteX8" fmla="*/ 3314700 w 3977640"/>
                      <a:gd name="connsiteY8" fmla="*/ 18288 h 18288"/>
                      <a:gd name="connsiteX9" fmla="*/ 2771089 w 3977640"/>
                      <a:gd name="connsiteY9" fmla="*/ 18288 h 18288"/>
                      <a:gd name="connsiteX10" fmla="*/ 2227478 w 3977640"/>
                      <a:gd name="connsiteY10" fmla="*/ 18288 h 18288"/>
                      <a:gd name="connsiteX11" fmla="*/ 1524762 w 3977640"/>
                      <a:gd name="connsiteY11" fmla="*/ 18288 h 18288"/>
                      <a:gd name="connsiteX12" fmla="*/ 941375 w 3977640"/>
                      <a:gd name="connsiteY12" fmla="*/ 18288 h 18288"/>
                      <a:gd name="connsiteX13" fmla="*/ 0 w 3977640"/>
                      <a:gd name="connsiteY13" fmla="*/ 18288 h 18288"/>
                      <a:gd name="connsiteX14" fmla="*/ 0 w 3977640"/>
                      <a:gd name="connsiteY14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977640" h="18288" fill="none" extrusionOk="0">
                        <a:moveTo>
                          <a:pt x="0" y="0"/>
                        </a:moveTo>
                        <a:cubicBezTo>
                          <a:pt x="362724" y="-2785"/>
                          <a:pt x="438784" y="-35866"/>
                          <a:pt x="742493" y="0"/>
                        </a:cubicBezTo>
                        <a:cubicBezTo>
                          <a:pt x="1046202" y="35866"/>
                          <a:pt x="1214361" y="6330"/>
                          <a:pt x="1445209" y="0"/>
                        </a:cubicBezTo>
                        <a:cubicBezTo>
                          <a:pt x="1676057" y="-6330"/>
                          <a:pt x="1906372" y="-3266"/>
                          <a:pt x="2147926" y="0"/>
                        </a:cubicBezTo>
                        <a:cubicBezTo>
                          <a:pt x="2389480" y="3266"/>
                          <a:pt x="2520714" y="16824"/>
                          <a:pt x="2691536" y="0"/>
                        </a:cubicBezTo>
                        <a:cubicBezTo>
                          <a:pt x="2862358" y="-16824"/>
                          <a:pt x="3036508" y="-14038"/>
                          <a:pt x="3274924" y="0"/>
                        </a:cubicBezTo>
                        <a:cubicBezTo>
                          <a:pt x="3513340" y="14038"/>
                          <a:pt x="3634141" y="-18809"/>
                          <a:pt x="3977640" y="0"/>
                        </a:cubicBezTo>
                        <a:cubicBezTo>
                          <a:pt x="3977140" y="8855"/>
                          <a:pt x="3977749" y="14521"/>
                          <a:pt x="3977640" y="18288"/>
                        </a:cubicBezTo>
                        <a:cubicBezTo>
                          <a:pt x="3757007" y="32029"/>
                          <a:pt x="3469003" y="-5112"/>
                          <a:pt x="3314700" y="18288"/>
                        </a:cubicBezTo>
                        <a:cubicBezTo>
                          <a:pt x="3160397" y="41688"/>
                          <a:pt x="2914663" y="19512"/>
                          <a:pt x="2771089" y="18288"/>
                        </a:cubicBezTo>
                        <a:cubicBezTo>
                          <a:pt x="2627515" y="17064"/>
                          <a:pt x="2417576" y="42034"/>
                          <a:pt x="2227478" y="18288"/>
                        </a:cubicBezTo>
                        <a:cubicBezTo>
                          <a:pt x="2037380" y="-5458"/>
                          <a:pt x="1775246" y="-2032"/>
                          <a:pt x="1524762" y="18288"/>
                        </a:cubicBezTo>
                        <a:cubicBezTo>
                          <a:pt x="1274278" y="38608"/>
                          <a:pt x="1225405" y="46940"/>
                          <a:pt x="941375" y="18288"/>
                        </a:cubicBezTo>
                        <a:cubicBezTo>
                          <a:pt x="657345" y="-10364"/>
                          <a:pt x="468340" y="57851"/>
                          <a:pt x="0" y="18288"/>
                        </a:cubicBezTo>
                        <a:cubicBezTo>
                          <a:pt x="683" y="12014"/>
                          <a:pt x="724" y="5908"/>
                          <a:pt x="0" y="0"/>
                        </a:cubicBezTo>
                        <a:close/>
                      </a:path>
                      <a:path w="3977640" h="18288" stroke="0" extrusionOk="0">
                        <a:moveTo>
                          <a:pt x="0" y="0"/>
                        </a:moveTo>
                        <a:cubicBezTo>
                          <a:pt x="167643" y="7540"/>
                          <a:pt x="416663" y="12011"/>
                          <a:pt x="623164" y="0"/>
                        </a:cubicBezTo>
                        <a:cubicBezTo>
                          <a:pt x="829665" y="-12011"/>
                          <a:pt x="908844" y="7531"/>
                          <a:pt x="1166774" y="0"/>
                        </a:cubicBezTo>
                        <a:cubicBezTo>
                          <a:pt x="1424704" y="-7531"/>
                          <a:pt x="1745729" y="22552"/>
                          <a:pt x="1909267" y="0"/>
                        </a:cubicBezTo>
                        <a:cubicBezTo>
                          <a:pt x="2072805" y="-22552"/>
                          <a:pt x="2313264" y="2550"/>
                          <a:pt x="2532431" y="0"/>
                        </a:cubicBezTo>
                        <a:cubicBezTo>
                          <a:pt x="2751598" y="-2550"/>
                          <a:pt x="2914229" y="-1772"/>
                          <a:pt x="3155594" y="0"/>
                        </a:cubicBezTo>
                        <a:cubicBezTo>
                          <a:pt x="3396959" y="1772"/>
                          <a:pt x="3603015" y="-38331"/>
                          <a:pt x="3977640" y="0"/>
                        </a:cubicBezTo>
                        <a:cubicBezTo>
                          <a:pt x="3976742" y="7180"/>
                          <a:pt x="3977809" y="13790"/>
                          <a:pt x="3977640" y="18288"/>
                        </a:cubicBezTo>
                        <a:cubicBezTo>
                          <a:pt x="3733612" y="44026"/>
                          <a:pt x="3504694" y="34704"/>
                          <a:pt x="3314700" y="18288"/>
                        </a:cubicBezTo>
                        <a:cubicBezTo>
                          <a:pt x="3124706" y="1872"/>
                          <a:pt x="2970848" y="41228"/>
                          <a:pt x="2771089" y="18288"/>
                        </a:cubicBezTo>
                        <a:cubicBezTo>
                          <a:pt x="2571330" y="-4652"/>
                          <a:pt x="2374617" y="32581"/>
                          <a:pt x="2108149" y="18288"/>
                        </a:cubicBezTo>
                        <a:cubicBezTo>
                          <a:pt x="1841681" y="3995"/>
                          <a:pt x="1730147" y="-7187"/>
                          <a:pt x="1445209" y="18288"/>
                        </a:cubicBezTo>
                        <a:cubicBezTo>
                          <a:pt x="1160271" y="43763"/>
                          <a:pt x="1128446" y="30981"/>
                          <a:pt x="822046" y="18288"/>
                        </a:cubicBezTo>
                        <a:cubicBezTo>
                          <a:pt x="515646" y="5595"/>
                          <a:pt x="401539" y="48208"/>
                          <a:pt x="0" y="18288"/>
                        </a:cubicBezTo>
                        <a:cubicBezTo>
                          <a:pt x="571" y="10093"/>
                          <a:pt x="-125" y="84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3CC12-7467-E373-6474-3039C1EDE6CA}"/>
              </a:ext>
            </a:extLst>
          </p:cNvPr>
          <p:cNvSpPr txBox="1"/>
          <p:nvPr/>
        </p:nvSpPr>
        <p:spPr>
          <a:xfrm>
            <a:off x="641139" y="4492308"/>
            <a:ext cx="245932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en-AU" sz="700">
                <a:solidFill>
                  <a:srgbClr val="FFFFFF"/>
                </a:solidFill>
                <a:hlinkClick r:id="rId3" tooltip="https://www.flickr.com/photos/russloar/335361766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700">
                <a:solidFill>
                  <a:srgbClr val="FFFFFF"/>
                </a:solidFill>
              </a:rPr>
              <a:t> by Unknown Author is licensed under </a:t>
            </a:r>
            <a:r>
              <a:rPr lang="en-AU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AU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36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5700" b="1"/>
              <a:t>HANZA MEMBERSHIP  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483864"/>
          </a:xfrm>
        </p:spPr>
        <p:txBody>
          <a:bodyPr>
            <a:normAutofit/>
          </a:bodyPr>
          <a:lstStyle/>
          <a:p>
            <a:r>
              <a:rPr lang="en-US" sz="2800" dirty="0"/>
              <a:t>Age Concern signed up HANZA membership</a:t>
            </a:r>
          </a:p>
          <a:p>
            <a:r>
              <a:rPr lang="en-US" sz="2800" dirty="0"/>
              <a:t>Access to contextualized Homeshare manual </a:t>
            </a:r>
          </a:p>
          <a:p>
            <a:r>
              <a:rPr lang="en-US" sz="2800" dirty="0"/>
              <a:t>Access to Community of Practice with other providers from across Australia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0" r="25607" b="-1"/>
          <a:stretch/>
        </p:blipFill>
        <p:spPr>
          <a:xfrm>
            <a:off x="6117340" y="-7"/>
            <a:ext cx="3026660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8" name="Picture 7" descr="A green sign with white text&#10;&#10;Description automatically generated">
            <a:extLst>
              <a:ext uri="{FF2B5EF4-FFF2-40B4-BE49-F238E27FC236}">
                <a16:creationId xmlns:a16="http://schemas.microsoft.com/office/drawing/2014/main" id="{F53A8632-4D89-0641-6CC6-885EC7AD3C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3560" r="8224" b="-4"/>
          <a:stretch/>
        </p:blipFill>
        <p:spPr>
          <a:xfrm>
            <a:off x="6108267" y="4267201"/>
            <a:ext cx="3035733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5F73EC-66E4-B26B-B2DE-9CD9506DA928}"/>
              </a:ext>
            </a:extLst>
          </p:cNvPr>
          <p:cNvSpPr txBox="1"/>
          <p:nvPr/>
        </p:nvSpPr>
        <p:spPr>
          <a:xfrm>
            <a:off x="6836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AU" sz="700">
                <a:solidFill>
                  <a:srgbClr val="FFFFFF"/>
                </a:solidFill>
                <a:hlinkClick r:id="rId5" tooltip="https://www.picserver.org/highway-signs2/m/membership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700">
                <a:solidFill>
                  <a:srgbClr val="FFFFFF"/>
                </a:solidFill>
              </a:rPr>
              <a:t> by Unknown Author is licensed under </a:t>
            </a:r>
            <a:r>
              <a:rPr lang="en-AU" sz="700">
                <a:solidFill>
                  <a:srgbClr val="FFFFFF"/>
                </a:solidFill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AU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431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9184"/>
            <a:ext cx="5170932" cy="1783080"/>
          </a:xfrm>
        </p:spPr>
        <p:txBody>
          <a:bodyPr anchor="b">
            <a:normAutofit/>
          </a:bodyPr>
          <a:lstStyle/>
          <a:p>
            <a:r>
              <a:rPr lang="en-US" sz="5700" b="1"/>
              <a:t>WORKSHOPS and TRAINING </a:t>
            </a:r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214" y="2395728"/>
            <a:ext cx="3182691" cy="18288"/>
          </a:xfrm>
          <a:custGeom>
            <a:avLst/>
            <a:gdLst>
              <a:gd name="connsiteX0" fmla="*/ 0 w 3182691"/>
              <a:gd name="connsiteY0" fmla="*/ 0 h 18288"/>
              <a:gd name="connsiteX1" fmla="*/ 636538 w 3182691"/>
              <a:gd name="connsiteY1" fmla="*/ 0 h 18288"/>
              <a:gd name="connsiteX2" fmla="*/ 1273076 w 3182691"/>
              <a:gd name="connsiteY2" fmla="*/ 0 h 18288"/>
              <a:gd name="connsiteX3" fmla="*/ 1909615 w 3182691"/>
              <a:gd name="connsiteY3" fmla="*/ 0 h 18288"/>
              <a:gd name="connsiteX4" fmla="*/ 2482499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609807 w 3182691"/>
              <a:gd name="connsiteY7" fmla="*/ 18288 h 18288"/>
              <a:gd name="connsiteX8" fmla="*/ 2068749 w 3182691"/>
              <a:gd name="connsiteY8" fmla="*/ 18288 h 18288"/>
              <a:gd name="connsiteX9" fmla="*/ 1432211 w 3182691"/>
              <a:gd name="connsiteY9" fmla="*/ 18288 h 18288"/>
              <a:gd name="connsiteX10" fmla="*/ 859327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  <a:gd name="connsiteX0" fmla="*/ 0 w 3182691"/>
              <a:gd name="connsiteY0" fmla="*/ 0 h 18288"/>
              <a:gd name="connsiteX1" fmla="*/ 572884 w 3182691"/>
              <a:gd name="connsiteY1" fmla="*/ 0 h 18288"/>
              <a:gd name="connsiteX2" fmla="*/ 1113942 w 3182691"/>
              <a:gd name="connsiteY2" fmla="*/ 0 h 18288"/>
              <a:gd name="connsiteX3" fmla="*/ 1686826 w 3182691"/>
              <a:gd name="connsiteY3" fmla="*/ 0 h 18288"/>
              <a:gd name="connsiteX4" fmla="*/ 2323364 w 3182691"/>
              <a:gd name="connsiteY4" fmla="*/ 0 h 18288"/>
              <a:gd name="connsiteX5" fmla="*/ 3182691 w 3182691"/>
              <a:gd name="connsiteY5" fmla="*/ 0 h 18288"/>
              <a:gd name="connsiteX6" fmla="*/ 3182691 w 3182691"/>
              <a:gd name="connsiteY6" fmla="*/ 18288 h 18288"/>
              <a:gd name="connsiteX7" fmla="*/ 2546153 w 3182691"/>
              <a:gd name="connsiteY7" fmla="*/ 18288 h 18288"/>
              <a:gd name="connsiteX8" fmla="*/ 1845961 w 3182691"/>
              <a:gd name="connsiteY8" fmla="*/ 18288 h 18288"/>
              <a:gd name="connsiteX9" fmla="*/ 1304903 w 3182691"/>
              <a:gd name="connsiteY9" fmla="*/ 18288 h 18288"/>
              <a:gd name="connsiteX10" fmla="*/ 604711 w 3182691"/>
              <a:gd name="connsiteY10" fmla="*/ 18288 h 18288"/>
              <a:gd name="connsiteX11" fmla="*/ 0 w 3182691"/>
              <a:gd name="connsiteY11" fmla="*/ 18288 h 18288"/>
              <a:gd name="connsiteX12" fmla="*/ 0 w 3182691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182691" h="18288" fill="none" extrusionOk="0">
                <a:moveTo>
                  <a:pt x="0" y="0"/>
                </a:moveTo>
                <a:cubicBezTo>
                  <a:pt x="225870" y="33585"/>
                  <a:pt x="418138" y="17639"/>
                  <a:pt x="636538" y="0"/>
                </a:cubicBezTo>
                <a:cubicBezTo>
                  <a:pt x="866402" y="-9774"/>
                  <a:pt x="1016900" y="-17532"/>
                  <a:pt x="1273076" y="0"/>
                </a:cubicBezTo>
                <a:cubicBezTo>
                  <a:pt x="1519343" y="-34410"/>
                  <a:pt x="1705438" y="-53754"/>
                  <a:pt x="1909615" y="0"/>
                </a:cubicBezTo>
                <a:cubicBezTo>
                  <a:pt x="2120433" y="2855"/>
                  <a:pt x="2209200" y="-17463"/>
                  <a:pt x="2482499" y="0"/>
                </a:cubicBezTo>
                <a:cubicBezTo>
                  <a:pt x="2733571" y="54170"/>
                  <a:pt x="2997997" y="-48885"/>
                  <a:pt x="3182691" y="0"/>
                </a:cubicBezTo>
                <a:cubicBezTo>
                  <a:pt x="3182657" y="4844"/>
                  <a:pt x="3182281" y="11009"/>
                  <a:pt x="3182691" y="18288"/>
                </a:cubicBezTo>
                <a:cubicBezTo>
                  <a:pt x="2941063" y="3169"/>
                  <a:pt x="2872422" y="16194"/>
                  <a:pt x="2609807" y="18288"/>
                </a:cubicBezTo>
                <a:cubicBezTo>
                  <a:pt x="2341801" y="10032"/>
                  <a:pt x="2328606" y="28832"/>
                  <a:pt x="2068749" y="18288"/>
                </a:cubicBezTo>
                <a:cubicBezTo>
                  <a:pt x="1813820" y="1121"/>
                  <a:pt x="1714804" y="37605"/>
                  <a:pt x="1432211" y="18288"/>
                </a:cubicBezTo>
                <a:cubicBezTo>
                  <a:pt x="1164810" y="-27006"/>
                  <a:pt x="993140" y="27575"/>
                  <a:pt x="859327" y="18288"/>
                </a:cubicBezTo>
                <a:cubicBezTo>
                  <a:pt x="750703" y="-24974"/>
                  <a:pt x="236193" y="38731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182691" h="18288" stroke="0" extrusionOk="0">
                <a:moveTo>
                  <a:pt x="0" y="0"/>
                </a:moveTo>
                <a:cubicBezTo>
                  <a:pt x="243084" y="-23531"/>
                  <a:pt x="399010" y="-30989"/>
                  <a:pt x="572884" y="0"/>
                </a:cubicBezTo>
                <a:cubicBezTo>
                  <a:pt x="745196" y="46048"/>
                  <a:pt x="956262" y="22379"/>
                  <a:pt x="1113942" y="0"/>
                </a:cubicBezTo>
                <a:cubicBezTo>
                  <a:pt x="1345494" y="6575"/>
                  <a:pt x="1537971" y="57434"/>
                  <a:pt x="1686826" y="0"/>
                </a:cubicBezTo>
                <a:cubicBezTo>
                  <a:pt x="1847487" y="-5870"/>
                  <a:pt x="2194651" y="-1232"/>
                  <a:pt x="2323364" y="0"/>
                </a:cubicBezTo>
                <a:cubicBezTo>
                  <a:pt x="2488731" y="36406"/>
                  <a:pt x="2902092" y="-40336"/>
                  <a:pt x="3182691" y="0"/>
                </a:cubicBezTo>
                <a:cubicBezTo>
                  <a:pt x="3182166" y="5049"/>
                  <a:pt x="3182884" y="12044"/>
                  <a:pt x="3182691" y="18288"/>
                </a:cubicBezTo>
                <a:cubicBezTo>
                  <a:pt x="3012562" y="-37820"/>
                  <a:pt x="2765408" y="35618"/>
                  <a:pt x="2546153" y="18288"/>
                </a:cubicBezTo>
                <a:cubicBezTo>
                  <a:pt x="2331952" y="13878"/>
                  <a:pt x="2142129" y="19805"/>
                  <a:pt x="1845961" y="18288"/>
                </a:cubicBezTo>
                <a:cubicBezTo>
                  <a:pt x="1537526" y="31994"/>
                  <a:pt x="1468653" y="-6175"/>
                  <a:pt x="1304903" y="18288"/>
                </a:cubicBezTo>
                <a:cubicBezTo>
                  <a:pt x="1191987" y="26138"/>
                  <a:pt x="927061" y="14626"/>
                  <a:pt x="604711" y="18288"/>
                </a:cubicBezTo>
                <a:cubicBezTo>
                  <a:pt x="273947" y="45577"/>
                  <a:pt x="111622" y="-2455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182691" h="18288" fill="none" stroke="0" extrusionOk="0">
                <a:moveTo>
                  <a:pt x="0" y="0"/>
                </a:moveTo>
                <a:cubicBezTo>
                  <a:pt x="245832" y="29445"/>
                  <a:pt x="388924" y="-28919"/>
                  <a:pt x="636538" y="0"/>
                </a:cubicBezTo>
                <a:cubicBezTo>
                  <a:pt x="838014" y="3247"/>
                  <a:pt x="1005059" y="8075"/>
                  <a:pt x="1273076" y="0"/>
                </a:cubicBezTo>
                <a:cubicBezTo>
                  <a:pt x="1555121" y="-15110"/>
                  <a:pt x="1674116" y="-4878"/>
                  <a:pt x="1909615" y="0"/>
                </a:cubicBezTo>
                <a:cubicBezTo>
                  <a:pt x="2127874" y="21642"/>
                  <a:pt x="2229467" y="-10228"/>
                  <a:pt x="2482499" y="0"/>
                </a:cubicBezTo>
                <a:cubicBezTo>
                  <a:pt x="2772379" y="28915"/>
                  <a:pt x="3003217" y="-43687"/>
                  <a:pt x="3182691" y="0"/>
                </a:cubicBezTo>
                <a:cubicBezTo>
                  <a:pt x="3183005" y="4158"/>
                  <a:pt x="3181712" y="12539"/>
                  <a:pt x="3182691" y="18288"/>
                </a:cubicBezTo>
                <a:cubicBezTo>
                  <a:pt x="2948637" y="17089"/>
                  <a:pt x="2873728" y="22327"/>
                  <a:pt x="2609807" y="18288"/>
                </a:cubicBezTo>
                <a:cubicBezTo>
                  <a:pt x="2342839" y="11870"/>
                  <a:pt x="2331621" y="30535"/>
                  <a:pt x="2068749" y="18288"/>
                </a:cubicBezTo>
                <a:cubicBezTo>
                  <a:pt x="1813814" y="-7352"/>
                  <a:pt x="1700576" y="36739"/>
                  <a:pt x="1432211" y="18288"/>
                </a:cubicBezTo>
                <a:cubicBezTo>
                  <a:pt x="1148444" y="-27053"/>
                  <a:pt x="987622" y="2403"/>
                  <a:pt x="859327" y="18288"/>
                </a:cubicBezTo>
                <a:cubicBezTo>
                  <a:pt x="743387" y="37422"/>
                  <a:pt x="194182" y="1878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182691"/>
                      <a:gd name="connsiteY0" fmla="*/ 0 h 18288"/>
                      <a:gd name="connsiteX1" fmla="*/ 636538 w 3182691"/>
                      <a:gd name="connsiteY1" fmla="*/ 0 h 18288"/>
                      <a:gd name="connsiteX2" fmla="*/ 1273076 w 3182691"/>
                      <a:gd name="connsiteY2" fmla="*/ 0 h 18288"/>
                      <a:gd name="connsiteX3" fmla="*/ 1909615 w 3182691"/>
                      <a:gd name="connsiteY3" fmla="*/ 0 h 18288"/>
                      <a:gd name="connsiteX4" fmla="*/ 2482499 w 3182691"/>
                      <a:gd name="connsiteY4" fmla="*/ 0 h 18288"/>
                      <a:gd name="connsiteX5" fmla="*/ 3182691 w 3182691"/>
                      <a:gd name="connsiteY5" fmla="*/ 0 h 18288"/>
                      <a:gd name="connsiteX6" fmla="*/ 3182691 w 3182691"/>
                      <a:gd name="connsiteY6" fmla="*/ 18288 h 18288"/>
                      <a:gd name="connsiteX7" fmla="*/ 2609807 w 3182691"/>
                      <a:gd name="connsiteY7" fmla="*/ 18288 h 18288"/>
                      <a:gd name="connsiteX8" fmla="*/ 2068749 w 3182691"/>
                      <a:gd name="connsiteY8" fmla="*/ 18288 h 18288"/>
                      <a:gd name="connsiteX9" fmla="*/ 1432211 w 3182691"/>
                      <a:gd name="connsiteY9" fmla="*/ 18288 h 18288"/>
                      <a:gd name="connsiteX10" fmla="*/ 859327 w 3182691"/>
                      <a:gd name="connsiteY10" fmla="*/ 18288 h 18288"/>
                      <a:gd name="connsiteX11" fmla="*/ 0 w 3182691"/>
                      <a:gd name="connsiteY11" fmla="*/ 18288 h 18288"/>
                      <a:gd name="connsiteX12" fmla="*/ 0 w 3182691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82691" h="18288" fill="none" extrusionOk="0">
                        <a:moveTo>
                          <a:pt x="0" y="0"/>
                        </a:moveTo>
                        <a:cubicBezTo>
                          <a:pt x="253588" y="25878"/>
                          <a:pt x="409323" y="-5359"/>
                          <a:pt x="636538" y="0"/>
                        </a:cubicBezTo>
                        <a:cubicBezTo>
                          <a:pt x="863753" y="5359"/>
                          <a:pt x="1013406" y="3458"/>
                          <a:pt x="1273076" y="0"/>
                        </a:cubicBezTo>
                        <a:cubicBezTo>
                          <a:pt x="1532746" y="-3458"/>
                          <a:pt x="1697408" y="-16840"/>
                          <a:pt x="1909615" y="0"/>
                        </a:cubicBezTo>
                        <a:cubicBezTo>
                          <a:pt x="2121822" y="16840"/>
                          <a:pt x="2213494" y="-18555"/>
                          <a:pt x="2482499" y="0"/>
                        </a:cubicBezTo>
                        <a:cubicBezTo>
                          <a:pt x="2751504" y="18555"/>
                          <a:pt x="3004132" y="-28750"/>
                          <a:pt x="3182691" y="0"/>
                        </a:cubicBezTo>
                        <a:cubicBezTo>
                          <a:pt x="3183133" y="4516"/>
                          <a:pt x="3181864" y="12266"/>
                          <a:pt x="3182691" y="18288"/>
                        </a:cubicBezTo>
                        <a:cubicBezTo>
                          <a:pt x="2947041" y="16687"/>
                          <a:pt x="2875741" y="22937"/>
                          <a:pt x="2609807" y="18288"/>
                        </a:cubicBezTo>
                        <a:cubicBezTo>
                          <a:pt x="2343873" y="13639"/>
                          <a:pt x="2331203" y="31729"/>
                          <a:pt x="2068749" y="18288"/>
                        </a:cubicBezTo>
                        <a:cubicBezTo>
                          <a:pt x="1806295" y="4847"/>
                          <a:pt x="1713773" y="47088"/>
                          <a:pt x="1432211" y="18288"/>
                        </a:cubicBezTo>
                        <a:cubicBezTo>
                          <a:pt x="1150649" y="-10512"/>
                          <a:pt x="982765" y="3747"/>
                          <a:pt x="859327" y="18288"/>
                        </a:cubicBezTo>
                        <a:cubicBezTo>
                          <a:pt x="735889" y="32829"/>
                          <a:pt x="254183" y="35231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182691" h="18288" stroke="0" extrusionOk="0">
                        <a:moveTo>
                          <a:pt x="0" y="0"/>
                        </a:moveTo>
                        <a:cubicBezTo>
                          <a:pt x="247695" y="-19360"/>
                          <a:pt x="392581" y="-28596"/>
                          <a:pt x="572884" y="0"/>
                        </a:cubicBezTo>
                        <a:cubicBezTo>
                          <a:pt x="753187" y="28596"/>
                          <a:pt x="922042" y="4121"/>
                          <a:pt x="1113942" y="0"/>
                        </a:cubicBezTo>
                        <a:cubicBezTo>
                          <a:pt x="1305842" y="-4121"/>
                          <a:pt x="1501806" y="28092"/>
                          <a:pt x="1686826" y="0"/>
                        </a:cubicBezTo>
                        <a:cubicBezTo>
                          <a:pt x="1871846" y="-28092"/>
                          <a:pt x="2170181" y="-20672"/>
                          <a:pt x="2323364" y="0"/>
                        </a:cubicBezTo>
                        <a:cubicBezTo>
                          <a:pt x="2476547" y="20672"/>
                          <a:pt x="2919163" y="6097"/>
                          <a:pt x="3182691" y="0"/>
                        </a:cubicBezTo>
                        <a:cubicBezTo>
                          <a:pt x="3183268" y="4624"/>
                          <a:pt x="3183510" y="11191"/>
                          <a:pt x="3182691" y="18288"/>
                        </a:cubicBezTo>
                        <a:cubicBezTo>
                          <a:pt x="3026064" y="-10849"/>
                          <a:pt x="2775005" y="23067"/>
                          <a:pt x="2546153" y="18288"/>
                        </a:cubicBezTo>
                        <a:cubicBezTo>
                          <a:pt x="2317301" y="13509"/>
                          <a:pt x="2164351" y="-9884"/>
                          <a:pt x="1845961" y="18288"/>
                        </a:cubicBezTo>
                        <a:cubicBezTo>
                          <a:pt x="1527571" y="46460"/>
                          <a:pt x="1455006" y="5824"/>
                          <a:pt x="1304903" y="18288"/>
                        </a:cubicBezTo>
                        <a:cubicBezTo>
                          <a:pt x="1154800" y="30752"/>
                          <a:pt x="942107" y="-12056"/>
                          <a:pt x="604711" y="18288"/>
                        </a:cubicBezTo>
                        <a:cubicBezTo>
                          <a:pt x="267315" y="48632"/>
                          <a:pt x="141927" y="-8395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2706624"/>
            <a:ext cx="5170932" cy="3483864"/>
          </a:xfrm>
        </p:spPr>
        <p:txBody>
          <a:bodyPr>
            <a:noAutofit/>
          </a:bodyPr>
          <a:lstStyle/>
          <a:p>
            <a:r>
              <a:rPr lang="en-US" sz="2400" dirty="0"/>
              <a:t>Introductory Workshop for all relevant Age Concern staff on values and principles of Homeshare and overview of aspects in setting up a Homeshare service</a:t>
            </a:r>
          </a:p>
          <a:p>
            <a:r>
              <a:rPr lang="en-US" sz="2400" dirty="0"/>
              <a:t>Training for Managers on setting up promoting and overseeing a Homeshare service </a:t>
            </a:r>
          </a:p>
          <a:p>
            <a:r>
              <a:rPr lang="en-US" sz="2400" dirty="0"/>
              <a:t>Training for Coordinators on promoting and delivering a Homeshare service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70" r="25607" b="-1"/>
          <a:stretch/>
        </p:blipFill>
        <p:spPr>
          <a:xfrm>
            <a:off x="6117340" y="-7"/>
            <a:ext cx="3026660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5" name="Picture 4" descr="A blackboard with white text and icons&#10;&#10;Description automatically generated">
            <a:extLst>
              <a:ext uri="{FF2B5EF4-FFF2-40B4-BE49-F238E27FC236}">
                <a16:creationId xmlns:a16="http://schemas.microsoft.com/office/drawing/2014/main" id="{F1F438EB-8F4F-AB46-F6DE-B2F245D16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90" r="16409" b="2"/>
          <a:stretch/>
        </p:blipFill>
        <p:spPr>
          <a:xfrm>
            <a:off x="6108267" y="4267201"/>
            <a:ext cx="3035733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99A59-14F0-0A30-E574-85EEA8D6750D}"/>
              </a:ext>
            </a:extLst>
          </p:cNvPr>
          <p:cNvSpPr txBox="1"/>
          <p:nvPr/>
        </p:nvSpPr>
        <p:spPr>
          <a:xfrm>
            <a:off x="6703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AU" sz="700">
                <a:solidFill>
                  <a:srgbClr val="FFFFFF"/>
                </a:solidFill>
                <a:hlinkClick r:id="rId5" tooltip="https://steamonedu.eu/news/steam-edu-practices-and-competences-workshop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AU" sz="700">
                <a:solidFill>
                  <a:srgbClr val="FFFFFF"/>
                </a:solidFill>
              </a:rPr>
              <a:t> by Unknown Author is licensed under </a:t>
            </a:r>
            <a:r>
              <a:rPr lang="en-AU" sz="700">
                <a:solidFill>
                  <a:srgbClr val="FFFFFF"/>
                </a:solidFill>
                <a:hlinkClick r:id="rId6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AU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823"/>
            <a:ext cx="2564892" cy="5583148"/>
          </a:xfrm>
        </p:spPr>
        <p:txBody>
          <a:bodyPr anchor="ctr">
            <a:normAutofit/>
          </a:bodyPr>
          <a:lstStyle/>
          <a:p>
            <a:r>
              <a:rPr lang="en-US" sz="3600" b="1"/>
              <a:t>SPECIALISED SUPPORT 6 months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00400" y="630936"/>
            <a:ext cx="13716" cy="5590381"/>
          </a:xfrm>
          <a:custGeom>
            <a:avLst/>
            <a:gdLst>
              <a:gd name="connsiteX0" fmla="*/ 0 w 13716"/>
              <a:gd name="connsiteY0" fmla="*/ 0 h 5590381"/>
              <a:gd name="connsiteX1" fmla="*/ 13716 w 13716"/>
              <a:gd name="connsiteY1" fmla="*/ 0 h 5590381"/>
              <a:gd name="connsiteX2" fmla="*/ 13716 w 13716"/>
              <a:gd name="connsiteY2" fmla="*/ 754701 h 5590381"/>
              <a:gd name="connsiteX3" fmla="*/ 13716 w 13716"/>
              <a:gd name="connsiteY3" fmla="*/ 1565307 h 5590381"/>
              <a:gd name="connsiteX4" fmla="*/ 13716 w 13716"/>
              <a:gd name="connsiteY4" fmla="*/ 2152297 h 5590381"/>
              <a:gd name="connsiteX5" fmla="*/ 13716 w 13716"/>
              <a:gd name="connsiteY5" fmla="*/ 2906998 h 5590381"/>
              <a:gd name="connsiteX6" fmla="*/ 13716 w 13716"/>
              <a:gd name="connsiteY6" fmla="*/ 3549892 h 5590381"/>
              <a:gd name="connsiteX7" fmla="*/ 13716 w 13716"/>
              <a:gd name="connsiteY7" fmla="*/ 4080978 h 5590381"/>
              <a:gd name="connsiteX8" fmla="*/ 13716 w 13716"/>
              <a:gd name="connsiteY8" fmla="*/ 4835680 h 5590381"/>
              <a:gd name="connsiteX9" fmla="*/ 13716 w 13716"/>
              <a:gd name="connsiteY9" fmla="*/ 5590381 h 5590381"/>
              <a:gd name="connsiteX10" fmla="*/ 0 w 13716"/>
              <a:gd name="connsiteY10" fmla="*/ 5590381 h 5590381"/>
              <a:gd name="connsiteX11" fmla="*/ 0 w 13716"/>
              <a:gd name="connsiteY11" fmla="*/ 4835680 h 5590381"/>
              <a:gd name="connsiteX12" fmla="*/ 0 w 13716"/>
              <a:gd name="connsiteY12" fmla="*/ 4304593 h 5590381"/>
              <a:gd name="connsiteX13" fmla="*/ 0 w 13716"/>
              <a:gd name="connsiteY13" fmla="*/ 3773507 h 5590381"/>
              <a:gd name="connsiteX14" fmla="*/ 0 w 13716"/>
              <a:gd name="connsiteY14" fmla="*/ 3186517 h 5590381"/>
              <a:gd name="connsiteX15" fmla="*/ 0 w 13716"/>
              <a:gd name="connsiteY15" fmla="*/ 2487720 h 5590381"/>
              <a:gd name="connsiteX16" fmla="*/ 0 w 13716"/>
              <a:gd name="connsiteY16" fmla="*/ 1956633 h 5590381"/>
              <a:gd name="connsiteX17" fmla="*/ 0 w 13716"/>
              <a:gd name="connsiteY17" fmla="*/ 1425547 h 5590381"/>
              <a:gd name="connsiteX18" fmla="*/ 0 w 13716"/>
              <a:gd name="connsiteY18" fmla="*/ 614942 h 5590381"/>
              <a:gd name="connsiteX19" fmla="*/ 0 w 13716"/>
              <a:gd name="connsiteY19" fmla="*/ 0 h 5590381"/>
              <a:gd name="connsiteX0" fmla="*/ 0 w 13716"/>
              <a:gd name="connsiteY0" fmla="*/ 0 h 5590381"/>
              <a:gd name="connsiteX1" fmla="*/ 13716 w 13716"/>
              <a:gd name="connsiteY1" fmla="*/ 0 h 5590381"/>
              <a:gd name="connsiteX2" fmla="*/ 13716 w 13716"/>
              <a:gd name="connsiteY2" fmla="*/ 698798 h 5590381"/>
              <a:gd name="connsiteX3" fmla="*/ 13716 w 13716"/>
              <a:gd name="connsiteY3" fmla="*/ 1397595 h 5590381"/>
              <a:gd name="connsiteX4" fmla="*/ 13716 w 13716"/>
              <a:gd name="connsiteY4" fmla="*/ 2152297 h 5590381"/>
              <a:gd name="connsiteX5" fmla="*/ 13716 w 13716"/>
              <a:gd name="connsiteY5" fmla="*/ 2739287 h 5590381"/>
              <a:gd name="connsiteX6" fmla="*/ 13716 w 13716"/>
              <a:gd name="connsiteY6" fmla="*/ 3493988 h 5590381"/>
              <a:gd name="connsiteX7" fmla="*/ 13716 w 13716"/>
              <a:gd name="connsiteY7" fmla="*/ 4304593 h 5590381"/>
              <a:gd name="connsiteX8" fmla="*/ 13716 w 13716"/>
              <a:gd name="connsiteY8" fmla="*/ 5590381 h 5590381"/>
              <a:gd name="connsiteX9" fmla="*/ 0 w 13716"/>
              <a:gd name="connsiteY9" fmla="*/ 5590381 h 5590381"/>
              <a:gd name="connsiteX10" fmla="*/ 0 w 13716"/>
              <a:gd name="connsiteY10" fmla="*/ 4835680 h 5590381"/>
              <a:gd name="connsiteX11" fmla="*/ 0 w 13716"/>
              <a:gd name="connsiteY11" fmla="*/ 4136882 h 5590381"/>
              <a:gd name="connsiteX12" fmla="*/ 0 w 13716"/>
              <a:gd name="connsiteY12" fmla="*/ 3549892 h 5590381"/>
              <a:gd name="connsiteX13" fmla="*/ 0 w 13716"/>
              <a:gd name="connsiteY13" fmla="*/ 2851094 h 5590381"/>
              <a:gd name="connsiteX14" fmla="*/ 0 w 13716"/>
              <a:gd name="connsiteY14" fmla="*/ 2264104 h 5590381"/>
              <a:gd name="connsiteX15" fmla="*/ 0 w 13716"/>
              <a:gd name="connsiteY15" fmla="*/ 1733018 h 5590381"/>
              <a:gd name="connsiteX16" fmla="*/ 0 w 13716"/>
              <a:gd name="connsiteY16" fmla="*/ 1090124 h 5590381"/>
              <a:gd name="connsiteX17" fmla="*/ 0 w 13716"/>
              <a:gd name="connsiteY17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716" h="5590381" fill="none" extrusionOk="0">
                <a:moveTo>
                  <a:pt x="0" y="0"/>
                </a:moveTo>
                <a:cubicBezTo>
                  <a:pt x="6858" y="-583"/>
                  <a:pt x="7851" y="431"/>
                  <a:pt x="13716" y="0"/>
                </a:cubicBezTo>
                <a:cubicBezTo>
                  <a:pt x="34933" y="215318"/>
                  <a:pt x="27251" y="565582"/>
                  <a:pt x="13716" y="754701"/>
                </a:cubicBezTo>
                <a:cubicBezTo>
                  <a:pt x="-46127" y="1001571"/>
                  <a:pt x="16502" y="1226848"/>
                  <a:pt x="13716" y="1565307"/>
                </a:cubicBezTo>
                <a:cubicBezTo>
                  <a:pt x="518" y="1889109"/>
                  <a:pt x="-16367" y="2000548"/>
                  <a:pt x="13716" y="2152297"/>
                </a:cubicBezTo>
                <a:cubicBezTo>
                  <a:pt x="-27751" y="2293511"/>
                  <a:pt x="26467" y="2577637"/>
                  <a:pt x="13716" y="2906998"/>
                </a:cubicBezTo>
                <a:cubicBezTo>
                  <a:pt x="10317" y="3210592"/>
                  <a:pt x="23894" y="3347388"/>
                  <a:pt x="13716" y="3549892"/>
                </a:cubicBezTo>
                <a:cubicBezTo>
                  <a:pt x="-2084" y="3774164"/>
                  <a:pt x="29811" y="3846282"/>
                  <a:pt x="13716" y="4080978"/>
                </a:cubicBezTo>
                <a:cubicBezTo>
                  <a:pt x="-34083" y="4316157"/>
                  <a:pt x="-21714" y="4469094"/>
                  <a:pt x="13716" y="4835680"/>
                </a:cubicBezTo>
                <a:cubicBezTo>
                  <a:pt x="54813" y="5147918"/>
                  <a:pt x="-17924" y="5390556"/>
                  <a:pt x="13716" y="5590381"/>
                </a:cubicBezTo>
                <a:cubicBezTo>
                  <a:pt x="8175" y="5590136"/>
                  <a:pt x="6849" y="5590599"/>
                  <a:pt x="0" y="5590381"/>
                </a:cubicBezTo>
                <a:cubicBezTo>
                  <a:pt x="25138" y="5250698"/>
                  <a:pt x="-4619" y="5075445"/>
                  <a:pt x="0" y="4835680"/>
                </a:cubicBezTo>
                <a:cubicBezTo>
                  <a:pt x="36581" y="4590550"/>
                  <a:pt x="3022" y="4474529"/>
                  <a:pt x="0" y="4304593"/>
                </a:cubicBezTo>
                <a:cubicBezTo>
                  <a:pt x="-12701" y="4111845"/>
                  <a:pt x="27688" y="3905584"/>
                  <a:pt x="0" y="3773507"/>
                </a:cubicBezTo>
                <a:cubicBezTo>
                  <a:pt x="-26601" y="3606595"/>
                  <a:pt x="-5508" y="3333425"/>
                  <a:pt x="0" y="3186517"/>
                </a:cubicBezTo>
                <a:cubicBezTo>
                  <a:pt x="27803" y="3020623"/>
                  <a:pt x="39608" y="2648539"/>
                  <a:pt x="0" y="2487720"/>
                </a:cubicBezTo>
                <a:cubicBezTo>
                  <a:pt x="-30668" y="2356394"/>
                  <a:pt x="-10848" y="2125581"/>
                  <a:pt x="0" y="1956633"/>
                </a:cubicBezTo>
                <a:cubicBezTo>
                  <a:pt x="21350" y="1832604"/>
                  <a:pt x="13098" y="1675326"/>
                  <a:pt x="0" y="1425547"/>
                </a:cubicBezTo>
                <a:cubicBezTo>
                  <a:pt x="51943" y="1231575"/>
                  <a:pt x="-49685" y="947153"/>
                  <a:pt x="0" y="614942"/>
                </a:cubicBezTo>
                <a:cubicBezTo>
                  <a:pt x="23685" y="274445"/>
                  <a:pt x="15608" y="143232"/>
                  <a:pt x="0" y="0"/>
                </a:cubicBezTo>
                <a:close/>
              </a:path>
              <a:path w="13716" h="5590381" stroke="0" extrusionOk="0">
                <a:moveTo>
                  <a:pt x="0" y="0"/>
                </a:moveTo>
                <a:cubicBezTo>
                  <a:pt x="4519" y="745"/>
                  <a:pt x="7608" y="27"/>
                  <a:pt x="13716" y="0"/>
                </a:cubicBezTo>
                <a:cubicBezTo>
                  <a:pt x="44022" y="114427"/>
                  <a:pt x="8229" y="453118"/>
                  <a:pt x="13716" y="698798"/>
                </a:cubicBezTo>
                <a:cubicBezTo>
                  <a:pt x="34424" y="963774"/>
                  <a:pt x="36600" y="1212364"/>
                  <a:pt x="13716" y="1397595"/>
                </a:cubicBezTo>
                <a:cubicBezTo>
                  <a:pt x="48283" y="1542354"/>
                  <a:pt x="25375" y="1802464"/>
                  <a:pt x="13716" y="2152297"/>
                </a:cubicBezTo>
                <a:cubicBezTo>
                  <a:pt x="3835" y="2525678"/>
                  <a:pt x="21814" y="2592868"/>
                  <a:pt x="13716" y="2739287"/>
                </a:cubicBezTo>
                <a:cubicBezTo>
                  <a:pt x="1084" y="2874965"/>
                  <a:pt x="-36448" y="3144013"/>
                  <a:pt x="13716" y="3493988"/>
                </a:cubicBezTo>
                <a:cubicBezTo>
                  <a:pt x="-17205" y="3852647"/>
                  <a:pt x="66492" y="4038484"/>
                  <a:pt x="13716" y="4304593"/>
                </a:cubicBezTo>
                <a:cubicBezTo>
                  <a:pt x="-83354" y="4564310"/>
                  <a:pt x="113944" y="5225828"/>
                  <a:pt x="13716" y="5590381"/>
                </a:cubicBezTo>
                <a:cubicBezTo>
                  <a:pt x="9333" y="5590250"/>
                  <a:pt x="5993" y="5589792"/>
                  <a:pt x="0" y="5590381"/>
                </a:cubicBezTo>
                <a:cubicBezTo>
                  <a:pt x="35863" y="5257220"/>
                  <a:pt x="-32757" y="5135372"/>
                  <a:pt x="0" y="4835680"/>
                </a:cubicBezTo>
                <a:cubicBezTo>
                  <a:pt x="7921" y="4562721"/>
                  <a:pt x="-29047" y="4351594"/>
                  <a:pt x="0" y="4136882"/>
                </a:cubicBezTo>
                <a:cubicBezTo>
                  <a:pt x="1393" y="3929098"/>
                  <a:pt x="-4372" y="3755796"/>
                  <a:pt x="0" y="3549892"/>
                </a:cubicBezTo>
                <a:cubicBezTo>
                  <a:pt x="-14123" y="3323552"/>
                  <a:pt x="21701" y="3076195"/>
                  <a:pt x="0" y="2851094"/>
                </a:cubicBezTo>
                <a:cubicBezTo>
                  <a:pt x="-51577" y="2661940"/>
                  <a:pt x="-7702" y="2448681"/>
                  <a:pt x="0" y="2264104"/>
                </a:cubicBezTo>
                <a:cubicBezTo>
                  <a:pt x="-8180" y="2080123"/>
                  <a:pt x="16108" y="1991682"/>
                  <a:pt x="0" y="1733018"/>
                </a:cubicBezTo>
                <a:cubicBezTo>
                  <a:pt x="-21280" y="1472795"/>
                  <a:pt x="8343" y="1385598"/>
                  <a:pt x="0" y="1090124"/>
                </a:cubicBezTo>
                <a:cubicBezTo>
                  <a:pt x="41559" y="815693"/>
                  <a:pt x="-53513" y="485395"/>
                  <a:pt x="0" y="0"/>
                </a:cubicBezTo>
                <a:close/>
              </a:path>
              <a:path w="13716" h="5590381" fill="none" stroke="0" extrusionOk="0">
                <a:moveTo>
                  <a:pt x="0" y="0"/>
                </a:moveTo>
                <a:cubicBezTo>
                  <a:pt x="6692" y="-634"/>
                  <a:pt x="7933" y="727"/>
                  <a:pt x="13716" y="0"/>
                </a:cubicBezTo>
                <a:cubicBezTo>
                  <a:pt x="-11397" y="210553"/>
                  <a:pt x="41795" y="570219"/>
                  <a:pt x="13716" y="754701"/>
                </a:cubicBezTo>
                <a:cubicBezTo>
                  <a:pt x="-16345" y="939055"/>
                  <a:pt x="5480" y="1271330"/>
                  <a:pt x="13716" y="1565307"/>
                </a:cubicBezTo>
                <a:cubicBezTo>
                  <a:pt x="214" y="1888228"/>
                  <a:pt x="-22439" y="2000817"/>
                  <a:pt x="13716" y="2152297"/>
                </a:cubicBezTo>
                <a:cubicBezTo>
                  <a:pt x="36483" y="2302199"/>
                  <a:pt x="43294" y="2645200"/>
                  <a:pt x="13716" y="2906998"/>
                </a:cubicBezTo>
                <a:cubicBezTo>
                  <a:pt x="10400" y="3203875"/>
                  <a:pt x="27719" y="3309255"/>
                  <a:pt x="13716" y="3549892"/>
                </a:cubicBezTo>
                <a:cubicBezTo>
                  <a:pt x="-8323" y="3767364"/>
                  <a:pt x="36239" y="3859248"/>
                  <a:pt x="13716" y="4080978"/>
                </a:cubicBezTo>
                <a:cubicBezTo>
                  <a:pt x="-28362" y="4308528"/>
                  <a:pt x="-17360" y="4464817"/>
                  <a:pt x="13716" y="4835680"/>
                </a:cubicBezTo>
                <a:cubicBezTo>
                  <a:pt x="37186" y="5120324"/>
                  <a:pt x="-5183" y="5409792"/>
                  <a:pt x="13716" y="5590381"/>
                </a:cubicBezTo>
                <a:cubicBezTo>
                  <a:pt x="8151" y="5590111"/>
                  <a:pt x="6756" y="5590651"/>
                  <a:pt x="0" y="5590381"/>
                </a:cubicBezTo>
                <a:cubicBezTo>
                  <a:pt x="366" y="5289836"/>
                  <a:pt x="-51421" y="5037027"/>
                  <a:pt x="0" y="4835680"/>
                </a:cubicBezTo>
                <a:cubicBezTo>
                  <a:pt x="30695" y="4638845"/>
                  <a:pt x="15954" y="4503929"/>
                  <a:pt x="0" y="4304593"/>
                </a:cubicBezTo>
                <a:cubicBezTo>
                  <a:pt x="14622" y="4089881"/>
                  <a:pt x="18900" y="3917008"/>
                  <a:pt x="0" y="3773507"/>
                </a:cubicBezTo>
                <a:cubicBezTo>
                  <a:pt x="-3147" y="3613850"/>
                  <a:pt x="-23547" y="3335869"/>
                  <a:pt x="0" y="3186517"/>
                </a:cubicBezTo>
                <a:cubicBezTo>
                  <a:pt x="5486" y="3055843"/>
                  <a:pt x="41826" y="2645889"/>
                  <a:pt x="0" y="2487720"/>
                </a:cubicBezTo>
                <a:cubicBezTo>
                  <a:pt x="-23992" y="2347034"/>
                  <a:pt x="14189" y="2145771"/>
                  <a:pt x="0" y="1956633"/>
                </a:cubicBezTo>
                <a:cubicBezTo>
                  <a:pt x="14669" y="1780910"/>
                  <a:pt x="-4302" y="1660669"/>
                  <a:pt x="0" y="1425547"/>
                </a:cubicBezTo>
                <a:cubicBezTo>
                  <a:pt x="70611" y="1196115"/>
                  <a:pt x="14725" y="924393"/>
                  <a:pt x="0" y="614942"/>
                </a:cubicBezTo>
                <a:cubicBezTo>
                  <a:pt x="-2330" y="269013"/>
                  <a:pt x="15133" y="1326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custGeom>
                    <a:avLst/>
                    <a:gdLst>
                      <a:gd name="connsiteX0" fmla="*/ 0 w 13716"/>
                      <a:gd name="connsiteY0" fmla="*/ 0 h 5590381"/>
                      <a:gd name="connsiteX1" fmla="*/ 13716 w 13716"/>
                      <a:gd name="connsiteY1" fmla="*/ 0 h 5590381"/>
                      <a:gd name="connsiteX2" fmla="*/ 13716 w 13716"/>
                      <a:gd name="connsiteY2" fmla="*/ 754701 h 5590381"/>
                      <a:gd name="connsiteX3" fmla="*/ 13716 w 13716"/>
                      <a:gd name="connsiteY3" fmla="*/ 1565307 h 5590381"/>
                      <a:gd name="connsiteX4" fmla="*/ 13716 w 13716"/>
                      <a:gd name="connsiteY4" fmla="*/ 2152297 h 5590381"/>
                      <a:gd name="connsiteX5" fmla="*/ 13716 w 13716"/>
                      <a:gd name="connsiteY5" fmla="*/ 2906998 h 5590381"/>
                      <a:gd name="connsiteX6" fmla="*/ 13716 w 13716"/>
                      <a:gd name="connsiteY6" fmla="*/ 3549892 h 5590381"/>
                      <a:gd name="connsiteX7" fmla="*/ 13716 w 13716"/>
                      <a:gd name="connsiteY7" fmla="*/ 4080978 h 5590381"/>
                      <a:gd name="connsiteX8" fmla="*/ 13716 w 13716"/>
                      <a:gd name="connsiteY8" fmla="*/ 4835680 h 5590381"/>
                      <a:gd name="connsiteX9" fmla="*/ 13716 w 13716"/>
                      <a:gd name="connsiteY9" fmla="*/ 5590381 h 5590381"/>
                      <a:gd name="connsiteX10" fmla="*/ 0 w 13716"/>
                      <a:gd name="connsiteY10" fmla="*/ 5590381 h 5590381"/>
                      <a:gd name="connsiteX11" fmla="*/ 0 w 13716"/>
                      <a:gd name="connsiteY11" fmla="*/ 4835680 h 5590381"/>
                      <a:gd name="connsiteX12" fmla="*/ 0 w 13716"/>
                      <a:gd name="connsiteY12" fmla="*/ 4304593 h 5590381"/>
                      <a:gd name="connsiteX13" fmla="*/ 0 w 13716"/>
                      <a:gd name="connsiteY13" fmla="*/ 3773507 h 5590381"/>
                      <a:gd name="connsiteX14" fmla="*/ 0 w 13716"/>
                      <a:gd name="connsiteY14" fmla="*/ 3186517 h 5590381"/>
                      <a:gd name="connsiteX15" fmla="*/ 0 w 13716"/>
                      <a:gd name="connsiteY15" fmla="*/ 2487720 h 5590381"/>
                      <a:gd name="connsiteX16" fmla="*/ 0 w 13716"/>
                      <a:gd name="connsiteY16" fmla="*/ 1956633 h 5590381"/>
                      <a:gd name="connsiteX17" fmla="*/ 0 w 13716"/>
                      <a:gd name="connsiteY17" fmla="*/ 1425547 h 5590381"/>
                      <a:gd name="connsiteX18" fmla="*/ 0 w 13716"/>
                      <a:gd name="connsiteY18" fmla="*/ 614942 h 5590381"/>
                      <a:gd name="connsiteX19" fmla="*/ 0 w 13716"/>
                      <a:gd name="connsiteY19" fmla="*/ 0 h 559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3716" h="5590381" fill="none" extrusionOk="0">
                        <a:moveTo>
                          <a:pt x="0" y="0"/>
                        </a:moveTo>
                        <a:cubicBezTo>
                          <a:pt x="6519" y="-664"/>
                          <a:pt x="8288" y="665"/>
                          <a:pt x="13716" y="0"/>
                        </a:cubicBezTo>
                        <a:cubicBezTo>
                          <a:pt x="-9798" y="225076"/>
                          <a:pt x="41703" y="562283"/>
                          <a:pt x="13716" y="754701"/>
                        </a:cubicBezTo>
                        <a:cubicBezTo>
                          <a:pt x="-14271" y="947119"/>
                          <a:pt x="25509" y="1239251"/>
                          <a:pt x="13716" y="1565307"/>
                        </a:cubicBezTo>
                        <a:cubicBezTo>
                          <a:pt x="1923" y="1891363"/>
                          <a:pt x="2588" y="1999140"/>
                          <a:pt x="13716" y="2152297"/>
                        </a:cubicBezTo>
                        <a:cubicBezTo>
                          <a:pt x="24845" y="2305454"/>
                          <a:pt x="24133" y="2598333"/>
                          <a:pt x="13716" y="2906998"/>
                        </a:cubicBezTo>
                        <a:cubicBezTo>
                          <a:pt x="3299" y="3215663"/>
                          <a:pt x="30691" y="3327412"/>
                          <a:pt x="13716" y="3549892"/>
                        </a:cubicBezTo>
                        <a:cubicBezTo>
                          <a:pt x="-3259" y="3772372"/>
                          <a:pt x="33989" y="3843836"/>
                          <a:pt x="13716" y="4080978"/>
                        </a:cubicBezTo>
                        <a:cubicBezTo>
                          <a:pt x="-6557" y="4318120"/>
                          <a:pt x="-8378" y="4511166"/>
                          <a:pt x="13716" y="4835680"/>
                        </a:cubicBezTo>
                        <a:cubicBezTo>
                          <a:pt x="35810" y="5160194"/>
                          <a:pt x="-17642" y="5401748"/>
                          <a:pt x="13716" y="5590381"/>
                        </a:cubicBezTo>
                        <a:cubicBezTo>
                          <a:pt x="8599" y="5590092"/>
                          <a:pt x="6708" y="5590668"/>
                          <a:pt x="0" y="5590381"/>
                        </a:cubicBezTo>
                        <a:cubicBezTo>
                          <a:pt x="-6480" y="5250523"/>
                          <a:pt x="-32148" y="5052531"/>
                          <a:pt x="0" y="4835680"/>
                        </a:cubicBezTo>
                        <a:cubicBezTo>
                          <a:pt x="32148" y="4618829"/>
                          <a:pt x="5352" y="4496374"/>
                          <a:pt x="0" y="4304593"/>
                        </a:cubicBezTo>
                        <a:cubicBezTo>
                          <a:pt x="-5352" y="4112812"/>
                          <a:pt x="9645" y="3919423"/>
                          <a:pt x="0" y="3773507"/>
                        </a:cubicBezTo>
                        <a:cubicBezTo>
                          <a:pt x="-9645" y="3627591"/>
                          <a:pt x="-10654" y="3330687"/>
                          <a:pt x="0" y="3186517"/>
                        </a:cubicBezTo>
                        <a:cubicBezTo>
                          <a:pt x="10654" y="3042347"/>
                          <a:pt x="18181" y="2635923"/>
                          <a:pt x="0" y="2487720"/>
                        </a:cubicBezTo>
                        <a:cubicBezTo>
                          <a:pt x="-18181" y="2339517"/>
                          <a:pt x="-7947" y="2113537"/>
                          <a:pt x="0" y="1956633"/>
                        </a:cubicBezTo>
                        <a:cubicBezTo>
                          <a:pt x="7947" y="1799729"/>
                          <a:pt x="-15145" y="1657735"/>
                          <a:pt x="0" y="1425547"/>
                        </a:cubicBezTo>
                        <a:cubicBezTo>
                          <a:pt x="15145" y="1193359"/>
                          <a:pt x="-23832" y="948054"/>
                          <a:pt x="0" y="614942"/>
                        </a:cubicBezTo>
                        <a:cubicBezTo>
                          <a:pt x="23832" y="281831"/>
                          <a:pt x="2816" y="129878"/>
                          <a:pt x="0" y="0"/>
                        </a:cubicBezTo>
                        <a:close/>
                      </a:path>
                      <a:path w="13716" h="5590381" stroke="0" extrusionOk="0">
                        <a:moveTo>
                          <a:pt x="0" y="0"/>
                        </a:moveTo>
                        <a:cubicBezTo>
                          <a:pt x="4626" y="620"/>
                          <a:pt x="7856" y="-428"/>
                          <a:pt x="13716" y="0"/>
                        </a:cubicBezTo>
                        <a:cubicBezTo>
                          <a:pt x="36569" y="165299"/>
                          <a:pt x="-959" y="427555"/>
                          <a:pt x="13716" y="698798"/>
                        </a:cubicBezTo>
                        <a:cubicBezTo>
                          <a:pt x="28391" y="970041"/>
                          <a:pt x="15108" y="1226199"/>
                          <a:pt x="13716" y="1397595"/>
                        </a:cubicBezTo>
                        <a:cubicBezTo>
                          <a:pt x="12324" y="1568991"/>
                          <a:pt x="34226" y="1794517"/>
                          <a:pt x="13716" y="2152297"/>
                        </a:cubicBezTo>
                        <a:cubicBezTo>
                          <a:pt x="-6794" y="2510077"/>
                          <a:pt x="36274" y="2594424"/>
                          <a:pt x="13716" y="2739287"/>
                        </a:cubicBezTo>
                        <a:cubicBezTo>
                          <a:pt x="-8842" y="2884150"/>
                          <a:pt x="22545" y="3129706"/>
                          <a:pt x="13716" y="3493988"/>
                        </a:cubicBezTo>
                        <a:cubicBezTo>
                          <a:pt x="4887" y="3858270"/>
                          <a:pt x="49629" y="4041447"/>
                          <a:pt x="13716" y="4304593"/>
                        </a:cubicBezTo>
                        <a:cubicBezTo>
                          <a:pt x="-22197" y="4567740"/>
                          <a:pt x="45055" y="5149125"/>
                          <a:pt x="13716" y="5590381"/>
                        </a:cubicBezTo>
                        <a:cubicBezTo>
                          <a:pt x="9649" y="5590058"/>
                          <a:pt x="6483" y="5589928"/>
                          <a:pt x="0" y="5590381"/>
                        </a:cubicBezTo>
                        <a:cubicBezTo>
                          <a:pt x="36767" y="5266821"/>
                          <a:pt x="-16223" y="5116146"/>
                          <a:pt x="0" y="4835680"/>
                        </a:cubicBezTo>
                        <a:cubicBezTo>
                          <a:pt x="16223" y="4555214"/>
                          <a:pt x="-16316" y="4356490"/>
                          <a:pt x="0" y="4136882"/>
                        </a:cubicBezTo>
                        <a:cubicBezTo>
                          <a:pt x="16316" y="3917274"/>
                          <a:pt x="8005" y="3773465"/>
                          <a:pt x="0" y="3549892"/>
                        </a:cubicBezTo>
                        <a:cubicBezTo>
                          <a:pt x="-8005" y="3326319"/>
                          <a:pt x="27623" y="3052456"/>
                          <a:pt x="0" y="2851094"/>
                        </a:cubicBezTo>
                        <a:cubicBezTo>
                          <a:pt x="-27623" y="2649732"/>
                          <a:pt x="5614" y="2455815"/>
                          <a:pt x="0" y="2264104"/>
                        </a:cubicBezTo>
                        <a:cubicBezTo>
                          <a:pt x="-5614" y="2072393"/>
                          <a:pt x="22598" y="1990723"/>
                          <a:pt x="0" y="1733018"/>
                        </a:cubicBezTo>
                        <a:cubicBezTo>
                          <a:pt x="-22598" y="1475313"/>
                          <a:pt x="-6965" y="1369123"/>
                          <a:pt x="0" y="1090124"/>
                        </a:cubicBezTo>
                        <a:cubicBezTo>
                          <a:pt x="6965" y="811125"/>
                          <a:pt x="-19273" y="507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605275"/>
            <a:ext cx="5170932" cy="19649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4262111"/>
            <a:ext cx="5170932" cy="1964954"/>
          </a:xfrm>
        </p:spPr>
        <p:txBody>
          <a:bodyPr anchor="t">
            <a:noAutofit/>
          </a:bodyPr>
          <a:lstStyle/>
          <a:p>
            <a:r>
              <a:rPr lang="en-US" sz="2800" dirty="0"/>
              <a:t>Regular meetings from April 23 to Sept 23 inclusive with Age Concern to provide </a:t>
            </a:r>
            <a:r>
              <a:rPr lang="en-US" sz="2800" dirty="0" err="1"/>
              <a:t>specialised</a:t>
            </a:r>
            <a:r>
              <a:rPr lang="en-US" sz="2800" dirty="0"/>
              <a:t> support relevant to the stage of the pilot </a:t>
            </a:r>
          </a:p>
        </p:txBody>
      </p:sp>
    </p:spTree>
    <p:extLst>
      <p:ext uri="{BB962C8B-B14F-4D97-AF65-F5344CB8AC3E}">
        <p14:creationId xmlns:p14="http://schemas.microsoft.com/office/powerpoint/2010/main" val="1670083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823"/>
            <a:ext cx="2564892" cy="5583148"/>
          </a:xfrm>
        </p:spPr>
        <p:txBody>
          <a:bodyPr anchor="ctr">
            <a:normAutofit/>
          </a:bodyPr>
          <a:lstStyle/>
          <a:p>
            <a:r>
              <a:rPr lang="en-US" sz="3600" b="1"/>
              <a:t>SPECIALISED TOPICS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00400" y="630936"/>
            <a:ext cx="13716" cy="5590381"/>
          </a:xfrm>
          <a:custGeom>
            <a:avLst/>
            <a:gdLst>
              <a:gd name="connsiteX0" fmla="*/ 0 w 13716"/>
              <a:gd name="connsiteY0" fmla="*/ 0 h 5590381"/>
              <a:gd name="connsiteX1" fmla="*/ 13716 w 13716"/>
              <a:gd name="connsiteY1" fmla="*/ 0 h 5590381"/>
              <a:gd name="connsiteX2" fmla="*/ 13716 w 13716"/>
              <a:gd name="connsiteY2" fmla="*/ 754701 h 5590381"/>
              <a:gd name="connsiteX3" fmla="*/ 13716 w 13716"/>
              <a:gd name="connsiteY3" fmla="*/ 1565307 h 5590381"/>
              <a:gd name="connsiteX4" fmla="*/ 13716 w 13716"/>
              <a:gd name="connsiteY4" fmla="*/ 2152297 h 5590381"/>
              <a:gd name="connsiteX5" fmla="*/ 13716 w 13716"/>
              <a:gd name="connsiteY5" fmla="*/ 2906998 h 5590381"/>
              <a:gd name="connsiteX6" fmla="*/ 13716 w 13716"/>
              <a:gd name="connsiteY6" fmla="*/ 3549892 h 5590381"/>
              <a:gd name="connsiteX7" fmla="*/ 13716 w 13716"/>
              <a:gd name="connsiteY7" fmla="*/ 4080978 h 5590381"/>
              <a:gd name="connsiteX8" fmla="*/ 13716 w 13716"/>
              <a:gd name="connsiteY8" fmla="*/ 4835680 h 5590381"/>
              <a:gd name="connsiteX9" fmla="*/ 13716 w 13716"/>
              <a:gd name="connsiteY9" fmla="*/ 5590381 h 5590381"/>
              <a:gd name="connsiteX10" fmla="*/ 0 w 13716"/>
              <a:gd name="connsiteY10" fmla="*/ 5590381 h 5590381"/>
              <a:gd name="connsiteX11" fmla="*/ 0 w 13716"/>
              <a:gd name="connsiteY11" fmla="*/ 4835680 h 5590381"/>
              <a:gd name="connsiteX12" fmla="*/ 0 w 13716"/>
              <a:gd name="connsiteY12" fmla="*/ 4304593 h 5590381"/>
              <a:gd name="connsiteX13" fmla="*/ 0 w 13716"/>
              <a:gd name="connsiteY13" fmla="*/ 3773507 h 5590381"/>
              <a:gd name="connsiteX14" fmla="*/ 0 w 13716"/>
              <a:gd name="connsiteY14" fmla="*/ 3186517 h 5590381"/>
              <a:gd name="connsiteX15" fmla="*/ 0 w 13716"/>
              <a:gd name="connsiteY15" fmla="*/ 2487720 h 5590381"/>
              <a:gd name="connsiteX16" fmla="*/ 0 w 13716"/>
              <a:gd name="connsiteY16" fmla="*/ 1956633 h 5590381"/>
              <a:gd name="connsiteX17" fmla="*/ 0 w 13716"/>
              <a:gd name="connsiteY17" fmla="*/ 1425547 h 5590381"/>
              <a:gd name="connsiteX18" fmla="*/ 0 w 13716"/>
              <a:gd name="connsiteY18" fmla="*/ 614942 h 5590381"/>
              <a:gd name="connsiteX19" fmla="*/ 0 w 13716"/>
              <a:gd name="connsiteY19" fmla="*/ 0 h 5590381"/>
              <a:gd name="connsiteX0" fmla="*/ 0 w 13716"/>
              <a:gd name="connsiteY0" fmla="*/ 0 h 5590381"/>
              <a:gd name="connsiteX1" fmla="*/ 13716 w 13716"/>
              <a:gd name="connsiteY1" fmla="*/ 0 h 5590381"/>
              <a:gd name="connsiteX2" fmla="*/ 13716 w 13716"/>
              <a:gd name="connsiteY2" fmla="*/ 698798 h 5590381"/>
              <a:gd name="connsiteX3" fmla="*/ 13716 w 13716"/>
              <a:gd name="connsiteY3" fmla="*/ 1397595 h 5590381"/>
              <a:gd name="connsiteX4" fmla="*/ 13716 w 13716"/>
              <a:gd name="connsiteY4" fmla="*/ 2152297 h 5590381"/>
              <a:gd name="connsiteX5" fmla="*/ 13716 w 13716"/>
              <a:gd name="connsiteY5" fmla="*/ 2739287 h 5590381"/>
              <a:gd name="connsiteX6" fmla="*/ 13716 w 13716"/>
              <a:gd name="connsiteY6" fmla="*/ 3493988 h 5590381"/>
              <a:gd name="connsiteX7" fmla="*/ 13716 w 13716"/>
              <a:gd name="connsiteY7" fmla="*/ 4304593 h 5590381"/>
              <a:gd name="connsiteX8" fmla="*/ 13716 w 13716"/>
              <a:gd name="connsiteY8" fmla="*/ 5590381 h 5590381"/>
              <a:gd name="connsiteX9" fmla="*/ 0 w 13716"/>
              <a:gd name="connsiteY9" fmla="*/ 5590381 h 5590381"/>
              <a:gd name="connsiteX10" fmla="*/ 0 w 13716"/>
              <a:gd name="connsiteY10" fmla="*/ 4835680 h 5590381"/>
              <a:gd name="connsiteX11" fmla="*/ 0 w 13716"/>
              <a:gd name="connsiteY11" fmla="*/ 4136882 h 5590381"/>
              <a:gd name="connsiteX12" fmla="*/ 0 w 13716"/>
              <a:gd name="connsiteY12" fmla="*/ 3549892 h 5590381"/>
              <a:gd name="connsiteX13" fmla="*/ 0 w 13716"/>
              <a:gd name="connsiteY13" fmla="*/ 2851094 h 5590381"/>
              <a:gd name="connsiteX14" fmla="*/ 0 w 13716"/>
              <a:gd name="connsiteY14" fmla="*/ 2264104 h 5590381"/>
              <a:gd name="connsiteX15" fmla="*/ 0 w 13716"/>
              <a:gd name="connsiteY15" fmla="*/ 1733018 h 5590381"/>
              <a:gd name="connsiteX16" fmla="*/ 0 w 13716"/>
              <a:gd name="connsiteY16" fmla="*/ 1090124 h 5590381"/>
              <a:gd name="connsiteX17" fmla="*/ 0 w 13716"/>
              <a:gd name="connsiteY17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716" h="5590381" fill="none" extrusionOk="0">
                <a:moveTo>
                  <a:pt x="0" y="0"/>
                </a:moveTo>
                <a:cubicBezTo>
                  <a:pt x="6858" y="-583"/>
                  <a:pt x="7851" y="431"/>
                  <a:pt x="13716" y="0"/>
                </a:cubicBezTo>
                <a:cubicBezTo>
                  <a:pt x="34933" y="215318"/>
                  <a:pt x="27251" y="565582"/>
                  <a:pt x="13716" y="754701"/>
                </a:cubicBezTo>
                <a:cubicBezTo>
                  <a:pt x="-46127" y="1001571"/>
                  <a:pt x="16502" y="1226848"/>
                  <a:pt x="13716" y="1565307"/>
                </a:cubicBezTo>
                <a:cubicBezTo>
                  <a:pt x="518" y="1889109"/>
                  <a:pt x="-16367" y="2000548"/>
                  <a:pt x="13716" y="2152297"/>
                </a:cubicBezTo>
                <a:cubicBezTo>
                  <a:pt x="-27751" y="2293511"/>
                  <a:pt x="26467" y="2577637"/>
                  <a:pt x="13716" y="2906998"/>
                </a:cubicBezTo>
                <a:cubicBezTo>
                  <a:pt x="10317" y="3210592"/>
                  <a:pt x="23894" y="3347388"/>
                  <a:pt x="13716" y="3549892"/>
                </a:cubicBezTo>
                <a:cubicBezTo>
                  <a:pt x="-2084" y="3774164"/>
                  <a:pt x="29811" y="3846282"/>
                  <a:pt x="13716" y="4080978"/>
                </a:cubicBezTo>
                <a:cubicBezTo>
                  <a:pt x="-34083" y="4316157"/>
                  <a:pt x="-21714" y="4469094"/>
                  <a:pt x="13716" y="4835680"/>
                </a:cubicBezTo>
                <a:cubicBezTo>
                  <a:pt x="54813" y="5147918"/>
                  <a:pt x="-17924" y="5390556"/>
                  <a:pt x="13716" y="5590381"/>
                </a:cubicBezTo>
                <a:cubicBezTo>
                  <a:pt x="8175" y="5590136"/>
                  <a:pt x="6849" y="5590599"/>
                  <a:pt x="0" y="5590381"/>
                </a:cubicBezTo>
                <a:cubicBezTo>
                  <a:pt x="25138" y="5250698"/>
                  <a:pt x="-4619" y="5075445"/>
                  <a:pt x="0" y="4835680"/>
                </a:cubicBezTo>
                <a:cubicBezTo>
                  <a:pt x="36581" y="4590550"/>
                  <a:pt x="3022" y="4474529"/>
                  <a:pt x="0" y="4304593"/>
                </a:cubicBezTo>
                <a:cubicBezTo>
                  <a:pt x="-12701" y="4111845"/>
                  <a:pt x="27688" y="3905584"/>
                  <a:pt x="0" y="3773507"/>
                </a:cubicBezTo>
                <a:cubicBezTo>
                  <a:pt x="-26601" y="3606595"/>
                  <a:pt x="-5508" y="3333425"/>
                  <a:pt x="0" y="3186517"/>
                </a:cubicBezTo>
                <a:cubicBezTo>
                  <a:pt x="27803" y="3020623"/>
                  <a:pt x="39608" y="2648539"/>
                  <a:pt x="0" y="2487720"/>
                </a:cubicBezTo>
                <a:cubicBezTo>
                  <a:pt x="-30668" y="2356394"/>
                  <a:pt x="-10848" y="2125581"/>
                  <a:pt x="0" y="1956633"/>
                </a:cubicBezTo>
                <a:cubicBezTo>
                  <a:pt x="21350" y="1832604"/>
                  <a:pt x="13098" y="1675326"/>
                  <a:pt x="0" y="1425547"/>
                </a:cubicBezTo>
                <a:cubicBezTo>
                  <a:pt x="51943" y="1231575"/>
                  <a:pt x="-49685" y="947153"/>
                  <a:pt x="0" y="614942"/>
                </a:cubicBezTo>
                <a:cubicBezTo>
                  <a:pt x="23685" y="274445"/>
                  <a:pt x="15608" y="143232"/>
                  <a:pt x="0" y="0"/>
                </a:cubicBezTo>
                <a:close/>
              </a:path>
              <a:path w="13716" h="5590381" stroke="0" extrusionOk="0">
                <a:moveTo>
                  <a:pt x="0" y="0"/>
                </a:moveTo>
                <a:cubicBezTo>
                  <a:pt x="4519" y="745"/>
                  <a:pt x="7608" y="27"/>
                  <a:pt x="13716" y="0"/>
                </a:cubicBezTo>
                <a:cubicBezTo>
                  <a:pt x="44022" y="114427"/>
                  <a:pt x="8229" y="453118"/>
                  <a:pt x="13716" y="698798"/>
                </a:cubicBezTo>
                <a:cubicBezTo>
                  <a:pt x="34424" y="963774"/>
                  <a:pt x="36600" y="1212364"/>
                  <a:pt x="13716" y="1397595"/>
                </a:cubicBezTo>
                <a:cubicBezTo>
                  <a:pt x="48283" y="1542354"/>
                  <a:pt x="25375" y="1802464"/>
                  <a:pt x="13716" y="2152297"/>
                </a:cubicBezTo>
                <a:cubicBezTo>
                  <a:pt x="3835" y="2525678"/>
                  <a:pt x="21814" y="2592868"/>
                  <a:pt x="13716" y="2739287"/>
                </a:cubicBezTo>
                <a:cubicBezTo>
                  <a:pt x="1084" y="2874965"/>
                  <a:pt x="-36448" y="3144013"/>
                  <a:pt x="13716" y="3493988"/>
                </a:cubicBezTo>
                <a:cubicBezTo>
                  <a:pt x="-17205" y="3852647"/>
                  <a:pt x="66492" y="4038484"/>
                  <a:pt x="13716" y="4304593"/>
                </a:cubicBezTo>
                <a:cubicBezTo>
                  <a:pt x="-83354" y="4564310"/>
                  <a:pt x="113944" y="5225828"/>
                  <a:pt x="13716" y="5590381"/>
                </a:cubicBezTo>
                <a:cubicBezTo>
                  <a:pt x="9333" y="5590250"/>
                  <a:pt x="5993" y="5589792"/>
                  <a:pt x="0" y="5590381"/>
                </a:cubicBezTo>
                <a:cubicBezTo>
                  <a:pt x="35863" y="5257220"/>
                  <a:pt x="-32757" y="5135372"/>
                  <a:pt x="0" y="4835680"/>
                </a:cubicBezTo>
                <a:cubicBezTo>
                  <a:pt x="7921" y="4562721"/>
                  <a:pt x="-29047" y="4351594"/>
                  <a:pt x="0" y="4136882"/>
                </a:cubicBezTo>
                <a:cubicBezTo>
                  <a:pt x="1393" y="3929098"/>
                  <a:pt x="-4372" y="3755796"/>
                  <a:pt x="0" y="3549892"/>
                </a:cubicBezTo>
                <a:cubicBezTo>
                  <a:pt x="-14123" y="3323552"/>
                  <a:pt x="21701" y="3076195"/>
                  <a:pt x="0" y="2851094"/>
                </a:cubicBezTo>
                <a:cubicBezTo>
                  <a:pt x="-51577" y="2661940"/>
                  <a:pt x="-7702" y="2448681"/>
                  <a:pt x="0" y="2264104"/>
                </a:cubicBezTo>
                <a:cubicBezTo>
                  <a:pt x="-8180" y="2080123"/>
                  <a:pt x="16108" y="1991682"/>
                  <a:pt x="0" y="1733018"/>
                </a:cubicBezTo>
                <a:cubicBezTo>
                  <a:pt x="-21280" y="1472795"/>
                  <a:pt x="8343" y="1385598"/>
                  <a:pt x="0" y="1090124"/>
                </a:cubicBezTo>
                <a:cubicBezTo>
                  <a:pt x="41559" y="815693"/>
                  <a:pt x="-53513" y="485395"/>
                  <a:pt x="0" y="0"/>
                </a:cubicBezTo>
                <a:close/>
              </a:path>
              <a:path w="13716" h="5590381" fill="none" stroke="0" extrusionOk="0">
                <a:moveTo>
                  <a:pt x="0" y="0"/>
                </a:moveTo>
                <a:cubicBezTo>
                  <a:pt x="6692" y="-634"/>
                  <a:pt x="7933" y="727"/>
                  <a:pt x="13716" y="0"/>
                </a:cubicBezTo>
                <a:cubicBezTo>
                  <a:pt x="-11397" y="210553"/>
                  <a:pt x="41795" y="570219"/>
                  <a:pt x="13716" y="754701"/>
                </a:cubicBezTo>
                <a:cubicBezTo>
                  <a:pt x="-16345" y="939055"/>
                  <a:pt x="5480" y="1271330"/>
                  <a:pt x="13716" y="1565307"/>
                </a:cubicBezTo>
                <a:cubicBezTo>
                  <a:pt x="214" y="1888228"/>
                  <a:pt x="-22439" y="2000817"/>
                  <a:pt x="13716" y="2152297"/>
                </a:cubicBezTo>
                <a:cubicBezTo>
                  <a:pt x="36483" y="2302199"/>
                  <a:pt x="43294" y="2645200"/>
                  <a:pt x="13716" y="2906998"/>
                </a:cubicBezTo>
                <a:cubicBezTo>
                  <a:pt x="10400" y="3203875"/>
                  <a:pt x="27719" y="3309255"/>
                  <a:pt x="13716" y="3549892"/>
                </a:cubicBezTo>
                <a:cubicBezTo>
                  <a:pt x="-8323" y="3767364"/>
                  <a:pt x="36239" y="3859248"/>
                  <a:pt x="13716" y="4080978"/>
                </a:cubicBezTo>
                <a:cubicBezTo>
                  <a:pt x="-28362" y="4308528"/>
                  <a:pt x="-17360" y="4464817"/>
                  <a:pt x="13716" y="4835680"/>
                </a:cubicBezTo>
                <a:cubicBezTo>
                  <a:pt x="37186" y="5120324"/>
                  <a:pt x="-5183" y="5409792"/>
                  <a:pt x="13716" y="5590381"/>
                </a:cubicBezTo>
                <a:cubicBezTo>
                  <a:pt x="8151" y="5590111"/>
                  <a:pt x="6756" y="5590651"/>
                  <a:pt x="0" y="5590381"/>
                </a:cubicBezTo>
                <a:cubicBezTo>
                  <a:pt x="366" y="5289836"/>
                  <a:pt x="-51421" y="5037027"/>
                  <a:pt x="0" y="4835680"/>
                </a:cubicBezTo>
                <a:cubicBezTo>
                  <a:pt x="30695" y="4638845"/>
                  <a:pt x="15954" y="4503929"/>
                  <a:pt x="0" y="4304593"/>
                </a:cubicBezTo>
                <a:cubicBezTo>
                  <a:pt x="14622" y="4089881"/>
                  <a:pt x="18900" y="3917008"/>
                  <a:pt x="0" y="3773507"/>
                </a:cubicBezTo>
                <a:cubicBezTo>
                  <a:pt x="-3147" y="3613850"/>
                  <a:pt x="-23547" y="3335869"/>
                  <a:pt x="0" y="3186517"/>
                </a:cubicBezTo>
                <a:cubicBezTo>
                  <a:pt x="5486" y="3055843"/>
                  <a:pt x="41826" y="2645889"/>
                  <a:pt x="0" y="2487720"/>
                </a:cubicBezTo>
                <a:cubicBezTo>
                  <a:pt x="-23992" y="2347034"/>
                  <a:pt x="14189" y="2145771"/>
                  <a:pt x="0" y="1956633"/>
                </a:cubicBezTo>
                <a:cubicBezTo>
                  <a:pt x="14669" y="1780910"/>
                  <a:pt x="-4302" y="1660669"/>
                  <a:pt x="0" y="1425547"/>
                </a:cubicBezTo>
                <a:cubicBezTo>
                  <a:pt x="70611" y="1196115"/>
                  <a:pt x="14725" y="924393"/>
                  <a:pt x="0" y="614942"/>
                </a:cubicBezTo>
                <a:cubicBezTo>
                  <a:pt x="-2330" y="269013"/>
                  <a:pt x="15133" y="1326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custGeom>
                    <a:avLst/>
                    <a:gdLst>
                      <a:gd name="connsiteX0" fmla="*/ 0 w 13716"/>
                      <a:gd name="connsiteY0" fmla="*/ 0 h 5590381"/>
                      <a:gd name="connsiteX1" fmla="*/ 13716 w 13716"/>
                      <a:gd name="connsiteY1" fmla="*/ 0 h 5590381"/>
                      <a:gd name="connsiteX2" fmla="*/ 13716 w 13716"/>
                      <a:gd name="connsiteY2" fmla="*/ 754701 h 5590381"/>
                      <a:gd name="connsiteX3" fmla="*/ 13716 w 13716"/>
                      <a:gd name="connsiteY3" fmla="*/ 1565307 h 5590381"/>
                      <a:gd name="connsiteX4" fmla="*/ 13716 w 13716"/>
                      <a:gd name="connsiteY4" fmla="*/ 2152297 h 5590381"/>
                      <a:gd name="connsiteX5" fmla="*/ 13716 w 13716"/>
                      <a:gd name="connsiteY5" fmla="*/ 2906998 h 5590381"/>
                      <a:gd name="connsiteX6" fmla="*/ 13716 w 13716"/>
                      <a:gd name="connsiteY6" fmla="*/ 3549892 h 5590381"/>
                      <a:gd name="connsiteX7" fmla="*/ 13716 w 13716"/>
                      <a:gd name="connsiteY7" fmla="*/ 4080978 h 5590381"/>
                      <a:gd name="connsiteX8" fmla="*/ 13716 w 13716"/>
                      <a:gd name="connsiteY8" fmla="*/ 4835680 h 5590381"/>
                      <a:gd name="connsiteX9" fmla="*/ 13716 w 13716"/>
                      <a:gd name="connsiteY9" fmla="*/ 5590381 h 5590381"/>
                      <a:gd name="connsiteX10" fmla="*/ 0 w 13716"/>
                      <a:gd name="connsiteY10" fmla="*/ 5590381 h 5590381"/>
                      <a:gd name="connsiteX11" fmla="*/ 0 w 13716"/>
                      <a:gd name="connsiteY11" fmla="*/ 4835680 h 5590381"/>
                      <a:gd name="connsiteX12" fmla="*/ 0 w 13716"/>
                      <a:gd name="connsiteY12" fmla="*/ 4304593 h 5590381"/>
                      <a:gd name="connsiteX13" fmla="*/ 0 w 13716"/>
                      <a:gd name="connsiteY13" fmla="*/ 3773507 h 5590381"/>
                      <a:gd name="connsiteX14" fmla="*/ 0 w 13716"/>
                      <a:gd name="connsiteY14" fmla="*/ 3186517 h 5590381"/>
                      <a:gd name="connsiteX15" fmla="*/ 0 w 13716"/>
                      <a:gd name="connsiteY15" fmla="*/ 2487720 h 5590381"/>
                      <a:gd name="connsiteX16" fmla="*/ 0 w 13716"/>
                      <a:gd name="connsiteY16" fmla="*/ 1956633 h 5590381"/>
                      <a:gd name="connsiteX17" fmla="*/ 0 w 13716"/>
                      <a:gd name="connsiteY17" fmla="*/ 1425547 h 5590381"/>
                      <a:gd name="connsiteX18" fmla="*/ 0 w 13716"/>
                      <a:gd name="connsiteY18" fmla="*/ 614942 h 5590381"/>
                      <a:gd name="connsiteX19" fmla="*/ 0 w 13716"/>
                      <a:gd name="connsiteY19" fmla="*/ 0 h 559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3716" h="5590381" fill="none" extrusionOk="0">
                        <a:moveTo>
                          <a:pt x="0" y="0"/>
                        </a:moveTo>
                        <a:cubicBezTo>
                          <a:pt x="6519" y="-664"/>
                          <a:pt x="8288" y="665"/>
                          <a:pt x="13716" y="0"/>
                        </a:cubicBezTo>
                        <a:cubicBezTo>
                          <a:pt x="-9798" y="225076"/>
                          <a:pt x="41703" y="562283"/>
                          <a:pt x="13716" y="754701"/>
                        </a:cubicBezTo>
                        <a:cubicBezTo>
                          <a:pt x="-14271" y="947119"/>
                          <a:pt x="25509" y="1239251"/>
                          <a:pt x="13716" y="1565307"/>
                        </a:cubicBezTo>
                        <a:cubicBezTo>
                          <a:pt x="1923" y="1891363"/>
                          <a:pt x="2588" y="1999140"/>
                          <a:pt x="13716" y="2152297"/>
                        </a:cubicBezTo>
                        <a:cubicBezTo>
                          <a:pt x="24845" y="2305454"/>
                          <a:pt x="24133" y="2598333"/>
                          <a:pt x="13716" y="2906998"/>
                        </a:cubicBezTo>
                        <a:cubicBezTo>
                          <a:pt x="3299" y="3215663"/>
                          <a:pt x="30691" y="3327412"/>
                          <a:pt x="13716" y="3549892"/>
                        </a:cubicBezTo>
                        <a:cubicBezTo>
                          <a:pt x="-3259" y="3772372"/>
                          <a:pt x="33989" y="3843836"/>
                          <a:pt x="13716" y="4080978"/>
                        </a:cubicBezTo>
                        <a:cubicBezTo>
                          <a:pt x="-6557" y="4318120"/>
                          <a:pt x="-8378" y="4511166"/>
                          <a:pt x="13716" y="4835680"/>
                        </a:cubicBezTo>
                        <a:cubicBezTo>
                          <a:pt x="35810" y="5160194"/>
                          <a:pt x="-17642" y="5401748"/>
                          <a:pt x="13716" y="5590381"/>
                        </a:cubicBezTo>
                        <a:cubicBezTo>
                          <a:pt x="8599" y="5590092"/>
                          <a:pt x="6708" y="5590668"/>
                          <a:pt x="0" y="5590381"/>
                        </a:cubicBezTo>
                        <a:cubicBezTo>
                          <a:pt x="-6480" y="5250523"/>
                          <a:pt x="-32148" y="5052531"/>
                          <a:pt x="0" y="4835680"/>
                        </a:cubicBezTo>
                        <a:cubicBezTo>
                          <a:pt x="32148" y="4618829"/>
                          <a:pt x="5352" y="4496374"/>
                          <a:pt x="0" y="4304593"/>
                        </a:cubicBezTo>
                        <a:cubicBezTo>
                          <a:pt x="-5352" y="4112812"/>
                          <a:pt x="9645" y="3919423"/>
                          <a:pt x="0" y="3773507"/>
                        </a:cubicBezTo>
                        <a:cubicBezTo>
                          <a:pt x="-9645" y="3627591"/>
                          <a:pt x="-10654" y="3330687"/>
                          <a:pt x="0" y="3186517"/>
                        </a:cubicBezTo>
                        <a:cubicBezTo>
                          <a:pt x="10654" y="3042347"/>
                          <a:pt x="18181" y="2635923"/>
                          <a:pt x="0" y="2487720"/>
                        </a:cubicBezTo>
                        <a:cubicBezTo>
                          <a:pt x="-18181" y="2339517"/>
                          <a:pt x="-7947" y="2113537"/>
                          <a:pt x="0" y="1956633"/>
                        </a:cubicBezTo>
                        <a:cubicBezTo>
                          <a:pt x="7947" y="1799729"/>
                          <a:pt x="-15145" y="1657735"/>
                          <a:pt x="0" y="1425547"/>
                        </a:cubicBezTo>
                        <a:cubicBezTo>
                          <a:pt x="15145" y="1193359"/>
                          <a:pt x="-23832" y="948054"/>
                          <a:pt x="0" y="614942"/>
                        </a:cubicBezTo>
                        <a:cubicBezTo>
                          <a:pt x="23832" y="281831"/>
                          <a:pt x="2816" y="129878"/>
                          <a:pt x="0" y="0"/>
                        </a:cubicBezTo>
                        <a:close/>
                      </a:path>
                      <a:path w="13716" h="5590381" stroke="0" extrusionOk="0">
                        <a:moveTo>
                          <a:pt x="0" y="0"/>
                        </a:moveTo>
                        <a:cubicBezTo>
                          <a:pt x="4626" y="620"/>
                          <a:pt x="7856" y="-428"/>
                          <a:pt x="13716" y="0"/>
                        </a:cubicBezTo>
                        <a:cubicBezTo>
                          <a:pt x="36569" y="165299"/>
                          <a:pt x="-959" y="427555"/>
                          <a:pt x="13716" y="698798"/>
                        </a:cubicBezTo>
                        <a:cubicBezTo>
                          <a:pt x="28391" y="970041"/>
                          <a:pt x="15108" y="1226199"/>
                          <a:pt x="13716" y="1397595"/>
                        </a:cubicBezTo>
                        <a:cubicBezTo>
                          <a:pt x="12324" y="1568991"/>
                          <a:pt x="34226" y="1794517"/>
                          <a:pt x="13716" y="2152297"/>
                        </a:cubicBezTo>
                        <a:cubicBezTo>
                          <a:pt x="-6794" y="2510077"/>
                          <a:pt x="36274" y="2594424"/>
                          <a:pt x="13716" y="2739287"/>
                        </a:cubicBezTo>
                        <a:cubicBezTo>
                          <a:pt x="-8842" y="2884150"/>
                          <a:pt x="22545" y="3129706"/>
                          <a:pt x="13716" y="3493988"/>
                        </a:cubicBezTo>
                        <a:cubicBezTo>
                          <a:pt x="4887" y="3858270"/>
                          <a:pt x="49629" y="4041447"/>
                          <a:pt x="13716" y="4304593"/>
                        </a:cubicBezTo>
                        <a:cubicBezTo>
                          <a:pt x="-22197" y="4567740"/>
                          <a:pt x="45055" y="5149125"/>
                          <a:pt x="13716" y="5590381"/>
                        </a:cubicBezTo>
                        <a:cubicBezTo>
                          <a:pt x="9649" y="5590058"/>
                          <a:pt x="6483" y="5589928"/>
                          <a:pt x="0" y="5590381"/>
                        </a:cubicBezTo>
                        <a:cubicBezTo>
                          <a:pt x="36767" y="5266821"/>
                          <a:pt x="-16223" y="5116146"/>
                          <a:pt x="0" y="4835680"/>
                        </a:cubicBezTo>
                        <a:cubicBezTo>
                          <a:pt x="16223" y="4555214"/>
                          <a:pt x="-16316" y="4356490"/>
                          <a:pt x="0" y="4136882"/>
                        </a:cubicBezTo>
                        <a:cubicBezTo>
                          <a:pt x="16316" y="3917274"/>
                          <a:pt x="8005" y="3773465"/>
                          <a:pt x="0" y="3549892"/>
                        </a:cubicBezTo>
                        <a:cubicBezTo>
                          <a:pt x="-8005" y="3326319"/>
                          <a:pt x="27623" y="3052456"/>
                          <a:pt x="0" y="2851094"/>
                        </a:cubicBezTo>
                        <a:cubicBezTo>
                          <a:pt x="-27623" y="2649732"/>
                          <a:pt x="5614" y="2455815"/>
                          <a:pt x="0" y="2264104"/>
                        </a:cubicBezTo>
                        <a:cubicBezTo>
                          <a:pt x="-5614" y="2072393"/>
                          <a:pt x="22598" y="1990723"/>
                          <a:pt x="0" y="1733018"/>
                        </a:cubicBezTo>
                        <a:cubicBezTo>
                          <a:pt x="-22598" y="1475313"/>
                          <a:pt x="-6965" y="1369123"/>
                          <a:pt x="0" y="1090124"/>
                        </a:cubicBezTo>
                        <a:cubicBezTo>
                          <a:pt x="6965" y="811125"/>
                          <a:pt x="-19273" y="507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605275"/>
            <a:ext cx="5170932" cy="19649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801035"/>
            <a:ext cx="5170932" cy="2426030"/>
          </a:xfrm>
        </p:spPr>
        <p:txBody>
          <a:bodyPr anchor="t">
            <a:normAutofit lnSpcReduction="10000"/>
          </a:bodyPr>
          <a:lstStyle/>
          <a:p>
            <a:pPr marL="257175" indent="-257175">
              <a:spcBef>
                <a:spcPts val="225"/>
              </a:spcBef>
              <a:buFont typeface="Symbol" panose="05050102010706020507" pitchFamily="18" charset="2"/>
              <a:buChar char=""/>
            </a:pP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Personal Wellbeing Index and Coordinator Job Description </a:t>
            </a:r>
          </a:p>
          <a:p>
            <a:pPr marL="257175" indent="-257175">
              <a:spcBef>
                <a:spcPts val="225"/>
              </a:spcBef>
              <a:buFont typeface="Symbol" panose="05050102010706020507" pitchFamily="18" charset="2"/>
              <a:buChar char=""/>
            </a:pP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Mapping of Homeshare process and procedures </a:t>
            </a:r>
          </a:p>
          <a:p>
            <a:pPr marL="257175" indent="-257175">
              <a:spcBef>
                <a:spcPts val="225"/>
              </a:spcBef>
              <a:buFont typeface="Symbol" panose="05050102010706020507" pitchFamily="18" charset="2"/>
              <a:buChar char=""/>
            </a:pP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Resources for and making Homeshare presentations   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67541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2" y="640823"/>
            <a:ext cx="2564892" cy="5583148"/>
          </a:xfrm>
        </p:spPr>
        <p:txBody>
          <a:bodyPr anchor="ctr">
            <a:normAutofit/>
          </a:bodyPr>
          <a:lstStyle/>
          <a:p>
            <a:r>
              <a:rPr lang="en-US" sz="3600" b="1"/>
              <a:t>SPECIALISED TOPICS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200400" y="630936"/>
            <a:ext cx="13716" cy="5590381"/>
          </a:xfrm>
          <a:custGeom>
            <a:avLst/>
            <a:gdLst>
              <a:gd name="connsiteX0" fmla="*/ 0 w 13716"/>
              <a:gd name="connsiteY0" fmla="*/ 0 h 5590381"/>
              <a:gd name="connsiteX1" fmla="*/ 13716 w 13716"/>
              <a:gd name="connsiteY1" fmla="*/ 0 h 5590381"/>
              <a:gd name="connsiteX2" fmla="*/ 13716 w 13716"/>
              <a:gd name="connsiteY2" fmla="*/ 754701 h 5590381"/>
              <a:gd name="connsiteX3" fmla="*/ 13716 w 13716"/>
              <a:gd name="connsiteY3" fmla="*/ 1565307 h 5590381"/>
              <a:gd name="connsiteX4" fmla="*/ 13716 w 13716"/>
              <a:gd name="connsiteY4" fmla="*/ 2152297 h 5590381"/>
              <a:gd name="connsiteX5" fmla="*/ 13716 w 13716"/>
              <a:gd name="connsiteY5" fmla="*/ 2906998 h 5590381"/>
              <a:gd name="connsiteX6" fmla="*/ 13716 w 13716"/>
              <a:gd name="connsiteY6" fmla="*/ 3549892 h 5590381"/>
              <a:gd name="connsiteX7" fmla="*/ 13716 w 13716"/>
              <a:gd name="connsiteY7" fmla="*/ 4080978 h 5590381"/>
              <a:gd name="connsiteX8" fmla="*/ 13716 w 13716"/>
              <a:gd name="connsiteY8" fmla="*/ 4835680 h 5590381"/>
              <a:gd name="connsiteX9" fmla="*/ 13716 w 13716"/>
              <a:gd name="connsiteY9" fmla="*/ 5590381 h 5590381"/>
              <a:gd name="connsiteX10" fmla="*/ 0 w 13716"/>
              <a:gd name="connsiteY10" fmla="*/ 5590381 h 5590381"/>
              <a:gd name="connsiteX11" fmla="*/ 0 w 13716"/>
              <a:gd name="connsiteY11" fmla="*/ 4835680 h 5590381"/>
              <a:gd name="connsiteX12" fmla="*/ 0 w 13716"/>
              <a:gd name="connsiteY12" fmla="*/ 4304593 h 5590381"/>
              <a:gd name="connsiteX13" fmla="*/ 0 w 13716"/>
              <a:gd name="connsiteY13" fmla="*/ 3773507 h 5590381"/>
              <a:gd name="connsiteX14" fmla="*/ 0 w 13716"/>
              <a:gd name="connsiteY14" fmla="*/ 3186517 h 5590381"/>
              <a:gd name="connsiteX15" fmla="*/ 0 w 13716"/>
              <a:gd name="connsiteY15" fmla="*/ 2487720 h 5590381"/>
              <a:gd name="connsiteX16" fmla="*/ 0 w 13716"/>
              <a:gd name="connsiteY16" fmla="*/ 1956633 h 5590381"/>
              <a:gd name="connsiteX17" fmla="*/ 0 w 13716"/>
              <a:gd name="connsiteY17" fmla="*/ 1425547 h 5590381"/>
              <a:gd name="connsiteX18" fmla="*/ 0 w 13716"/>
              <a:gd name="connsiteY18" fmla="*/ 614942 h 5590381"/>
              <a:gd name="connsiteX19" fmla="*/ 0 w 13716"/>
              <a:gd name="connsiteY19" fmla="*/ 0 h 5590381"/>
              <a:gd name="connsiteX0" fmla="*/ 0 w 13716"/>
              <a:gd name="connsiteY0" fmla="*/ 0 h 5590381"/>
              <a:gd name="connsiteX1" fmla="*/ 13716 w 13716"/>
              <a:gd name="connsiteY1" fmla="*/ 0 h 5590381"/>
              <a:gd name="connsiteX2" fmla="*/ 13716 w 13716"/>
              <a:gd name="connsiteY2" fmla="*/ 698798 h 5590381"/>
              <a:gd name="connsiteX3" fmla="*/ 13716 w 13716"/>
              <a:gd name="connsiteY3" fmla="*/ 1397595 h 5590381"/>
              <a:gd name="connsiteX4" fmla="*/ 13716 w 13716"/>
              <a:gd name="connsiteY4" fmla="*/ 2152297 h 5590381"/>
              <a:gd name="connsiteX5" fmla="*/ 13716 w 13716"/>
              <a:gd name="connsiteY5" fmla="*/ 2739287 h 5590381"/>
              <a:gd name="connsiteX6" fmla="*/ 13716 w 13716"/>
              <a:gd name="connsiteY6" fmla="*/ 3493988 h 5590381"/>
              <a:gd name="connsiteX7" fmla="*/ 13716 w 13716"/>
              <a:gd name="connsiteY7" fmla="*/ 4304593 h 5590381"/>
              <a:gd name="connsiteX8" fmla="*/ 13716 w 13716"/>
              <a:gd name="connsiteY8" fmla="*/ 5590381 h 5590381"/>
              <a:gd name="connsiteX9" fmla="*/ 0 w 13716"/>
              <a:gd name="connsiteY9" fmla="*/ 5590381 h 5590381"/>
              <a:gd name="connsiteX10" fmla="*/ 0 w 13716"/>
              <a:gd name="connsiteY10" fmla="*/ 4835680 h 5590381"/>
              <a:gd name="connsiteX11" fmla="*/ 0 w 13716"/>
              <a:gd name="connsiteY11" fmla="*/ 4136882 h 5590381"/>
              <a:gd name="connsiteX12" fmla="*/ 0 w 13716"/>
              <a:gd name="connsiteY12" fmla="*/ 3549892 h 5590381"/>
              <a:gd name="connsiteX13" fmla="*/ 0 w 13716"/>
              <a:gd name="connsiteY13" fmla="*/ 2851094 h 5590381"/>
              <a:gd name="connsiteX14" fmla="*/ 0 w 13716"/>
              <a:gd name="connsiteY14" fmla="*/ 2264104 h 5590381"/>
              <a:gd name="connsiteX15" fmla="*/ 0 w 13716"/>
              <a:gd name="connsiteY15" fmla="*/ 1733018 h 5590381"/>
              <a:gd name="connsiteX16" fmla="*/ 0 w 13716"/>
              <a:gd name="connsiteY16" fmla="*/ 1090124 h 5590381"/>
              <a:gd name="connsiteX17" fmla="*/ 0 w 13716"/>
              <a:gd name="connsiteY17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716" h="5590381" fill="none" extrusionOk="0">
                <a:moveTo>
                  <a:pt x="0" y="0"/>
                </a:moveTo>
                <a:cubicBezTo>
                  <a:pt x="6858" y="-583"/>
                  <a:pt x="7851" y="431"/>
                  <a:pt x="13716" y="0"/>
                </a:cubicBezTo>
                <a:cubicBezTo>
                  <a:pt x="34933" y="215318"/>
                  <a:pt x="27251" y="565582"/>
                  <a:pt x="13716" y="754701"/>
                </a:cubicBezTo>
                <a:cubicBezTo>
                  <a:pt x="-46127" y="1001571"/>
                  <a:pt x="16502" y="1226848"/>
                  <a:pt x="13716" y="1565307"/>
                </a:cubicBezTo>
                <a:cubicBezTo>
                  <a:pt x="518" y="1889109"/>
                  <a:pt x="-16367" y="2000548"/>
                  <a:pt x="13716" y="2152297"/>
                </a:cubicBezTo>
                <a:cubicBezTo>
                  <a:pt x="-27751" y="2293511"/>
                  <a:pt x="26467" y="2577637"/>
                  <a:pt x="13716" y="2906998"/>
                </a:cubicBezTo>
                <a:cubicBezTo>
                  <a:pt x="10317" y="3210592"/>
                  <a:pt x="23894" y="3347388"/>
                  <a:pt x="13716" y="3549892"/>
                </a:cubicBezTo>
                <a:cubicBezTo>
                  <a:pt x="-2084" y="3774164"/>
                  <a:pt x="29811" y="3846282"/>
                  <a:pt x="13716" y="4080978"/>
                </a:cubicBezTo>
                <a:cubicBezTo>
                  <a:pt x="-34083" y="4316157"/>
                  <a:pt x="-21714" y="4469094"/>
                  <a:pt x="13716" y="4835680"/>
                </a:cubicBezTo>
                <a:cubicBezTo>
                  <a:pt x="54813" y="5147918"/>
                  <a:pt x="-17924" y="5390556"/>
                  <a:pt x="13716" y="5590381"/>
                </a:cubicBezTo>
                <a:cubicBezTo>
                  <a:pt x="8175" y="5590136"/>
                  <a:pt x="6849" y="5590599"/>
                  <a:pt x="0" y="5590381"/>
                </a:cubicBezTo>
                <a:cubicBezTo>
                  <a:pt x="25138" y="5250698"/>
                  <a:pt x="-4619" y="5075445"/>
                  <a:pt x="0" y="4835680"/>
                </a:cubicBezTo>
                <a:cubicBezTo>
                  <a:pt x="36581" y="4590550"/>
                  <a:pt x="3022" y="4474529"/>
                  <a:pt x="0" y="4304593"/>
                </a:cubicBezTo>
                <a:cubicBezTo>
                  <a:pt x="-12701" y="4111845"/>
                  <a:pt x="27688" y="3905584"/>
                  <a:pt x="0" y="3773507"/>
                </a:cubicBezTo>
                <a:cubicBezTo>
                  <a:pt x="-26601" y="3606595"/>
                  <a:pt x="-5508" y="3333425"/>
                  <a:pt x="0" y="3186517"/>
                </a:cubicBezTo>
                <a:cubicBezTo>
                  <a:pt x="27803" y="3020623"/>
                  <a:pt x="39608" y="2648539"/>
                  <a:pt x="0" y="2487720"/>
                </a:cubicBezTo>
                <a:cubicBezTo>
                  <a:pt x="-30668" y="2356394"/>
                  <a:pt x="-10848" y="2125581"/>
                  <a:pt x="0" y="1956633"/>
                </a:cubicBezTo>
                <a:cubicBezTo>
                  <a:pt x="21350" y="1832604"/>
                  <a:pt x="13098" y="1675326"/>
                  <a:pt x="0" y="1425547"/>
                </a:cubicBezTo>
                <a:cubicBezTo>
                  <a:pt x="51943" y="1231575"/>
                  <a:pt x="-49685" y="947153"/>
                  <a:pt x="0" y="614942"/>
                </a:cubicBezTo>
                <a:cubicBezTo>
                  <a:pt x="23685" y="274445"/>
                  <a:pt x="15608" y="143232"/>
                  <a:pt x="0" y="0"/>
                </a:cubicBezTo>
                <a:close/>
              </a:path>
              <a:path w="13716" h="5590381" stroke="0" extrusionOk="0">
                <a:moveTo>
                  <a:pt x="0" y="0"/>
                </a:moveTo>
                <a:cubicBezTo>
                  <a:pt x="4519" y="745"/>
                  <a:pt x="7608" y="27"/>
                  <a:pt x="13716" y="0"/>
                </a:cubicBezTo>
                <a:cubicBezTo>
                  <a:pt x="44022" y="114427"/>
                  <a:pt x="8229" y="453118"/>
                  <a:pt x="13716" y="698798"/>
                </a:cubicBezTo>
                <a:cubicBezTo>
                  <a:pt x="34424" y="963774"/>
                  <a:pt x="36600" y="1212364"/>
                  <a:pt x="13716" y="1397595"/>
                </a:cubicBezTo>
                <a:cubicBezTo>
                  <a:pt x="48283" y="1542354"/>
                  <a:pt x="25375" y="1802464"/>
                  <a:pt x="13716" y="2152297"/>
                </a:cubicBezTo>
                <a:cubicBezTo>
                  <a:pt x="3835" y="2525678"/>
                  <a:pt x="21814" y="2592868"/>
                  <a:pt x="13716" y="2739287"/>
                </a:cubicBezTo>
                <a:cubicBezTo>
                  <a:pt x="1084" y="2874965"/>
                  <a:pt x="-36448" y="3144013"/>
                  <a:pt x="13716" y="3493988"/>
                </a:cubicBezTo>
                <a:cubicBezTo>
                  <a:pt x="-17205" y="3852647"/>
                  <a:pt x="66492" y="4038484"/>
                  <a:pt x="13716" y="4304593"/>
                </a:cubicBezTo>
                <a:cubicBezTo>
                  <a:pt x="-83354" y="4564310"/>
                  <a:pt x="113944" y="5225828"/>
                  <a:pt x="13716" y="5590381"/>
                </a:cubicBezTo>
                <a:cubicBezTo>
                  <a:pt x="9333" y="5590250"/>
                  <a:pt x="5993" y="5589792"/>
                  <a:pt x="0" y="5590381"/>
                </a:cubicBezTo>
                <a:cubicBezTo>
                  <a:pt x="35863" y="5257220"/>
                  <a:pt x="-32757" y="5135372"/>
                  <a:pt x="0" y="4835680"/>
                </a:cubicBezTo>
                <a:cubicBezTo>
                  <a:pt x="7921" y="4562721"/>
                  <a:pt x="-29047" y="4351594"/>
                  <a:pt x="0" y="4136882"/>
                </a:cubicBezTo>
                <a:cubicBezTo>
                  <a:pt x="1393" y="3929098"/>
                  <a:pt x="-4372" y="3755796"/>
                  <a:pt x="0" y="3549892"/>
                </a:cubicBezTo>
                <a:cubicBezTo>
                  <a:pt x="-14123" y="3323552"/>
                  <a:pt x="21701" y="3076195"/>
                  <a:pt x="0" y="2851094"/>
                </a:cubicBezTo>
                <a:cubicBezTo>
                  <a:pt x="-51577" y="2661940"/>
                  <a:pt x="-7702" y="2448681"/>
                  <a:pt x="0" y="2264104"/>
                </a:cubicBezTo>
                <a:cubicBezTo>
                  <a:pt x="-8180" y="2080123"/>
                  <a:pt x="16108" y="1991682"/>
                  <a:pt x="0" y="1733018"/>
                </a:cubicBezTo>
                <a:cubicBezTo>
                  <a:pt x="-21280" y="1472795"/>
                  <a:pt x="8343" y="1385598"/>
                  <a:pt x="0" y="1090124"/>
                </a:cubicBezTo>
                <a:cubicBezTo>
                  <a:pt x="41559" y="815693"/>
                  <a:pt x="-53513" y="485395"/>
                  <a:pt x="0" y="0"/>
                </a:cubicBezTo>
                <a:close/>
              </a:path>
              <a:path w="13716" h="5590381" fill="none" stroke="0" extrusionOk="0">
                <a:moveTo>
                  <a:pt x="0" y="0"/>
                </a:moveTo>
                <a:cubicBezTo>
                  <a:pt x="6692" y="-634"/>
                  <a:pt x="7933" y="727"/>
                  <a:pt x="13716" y="0"/>
                </a:cubicBezTo>
                <a:cubicBezTo>
                  <a:pt x="-11397" y="210553"/>
                  <a:pt x="41795" y="570219"/>
                  <a:pt x="13716" y="754701"/>
                </a:cubicBezTo>
                <a:cubicBezTo>
                  <a:pt x="-16345" y="939055"/>
                  <a:pt x="5480" y="1271330"/>
                  <a:pt x="13716" y="1565307"/>
                </a:cubicBezTo>
                <a:cubicBezTo>
                  <a:pt x="214" y="1888228"/>
                  <a:pt x="-22439" y="2000817"/>
                  <a:pt x="13716" y="2152297"/>
                </a:cubicBezTo>
                <a:cubicBezTo>
                  <a:pt x="36483" y="2302199"/>
                  <a:pt x="43294" y="2645200"/>
                  <a:pt x="13716" y="2906998"/>
                </a:cubicBezTo>
                <a:cubicBezTo>
                  <a:pt x="10400" y="3203875"/>
                  <a:pt x="27719" y="3309255"/>
                  <a:pt x="13716" y="3549892"/>
                </a:cubicBezTo>
                <a:cubicBezTo>
                  <a:pt x="-8323" y="3767364"/>
                  <a:pt x="36239" y="3859248"/>
                  <a:pt x="13716" y="4080978"/>
                </a:cubicBezTo>
                <a:cubicBezTo>
                  <a:pt x="-28362" y="4308528"/>
                  <a:pt x="-17360" y="4464817"/>
                  <a:pt x="13716" y="4835680"/>
                </a:cubicBezTo>
                <a:cubicBezTo>
                  <a:pt x="37186" y="5120324"/>
                  <a:pt x="-5183" y="5409792"/>
                  <a:pt x="13716" y="5590381"/>
                </a:cubicBezTo>
                <a:cubicBezTo>
                  <a:pt x="8151" y="5590111"/>
                  <a:pt x="6756" y="5590651"/>
                  <a:pt x="0" y="5590381"/>
                </a:cubicBezTo>
                <a:cubicBezTo>
                  <a:pt x="366" y="5289836"/>
                  <a:pt x="-51421" y="5037027"/>
                  <a:pt x="0" y="4835680"/>
                </a:cubicBezTo>
                <a:cubicBezTo>
                  <a:pt x="30695" y="4638845"/>
                  <a:pt x="15954" y="4503929"/>
                  <a:pt x="0" y="4304593"/>
                </a:cubicBezTo>
                <a:cubicBezTo>
                  <a:pt x="14622" y="4089881"/>
                  <a:pt x="18900" y="3917008"/>
                  <a:pt x="0" y="3773507"/>
                </a:cubicBezTo>
                <a:cubicBezTo>
                  <a:pt x="-3147" y="3613850"/>
                  <a:pt x="-23547" y="3335869"/>
                  <a:pt x="0" y="3186517"/>
                </a:cubicBezTo>
                <a:cubicBezTo>
                  <a:pt x="5486" y="3055843"/>
                  <a:pt x="41826" y="2645889"/>
                  <a:pt x="0" y="2487720"/>
                </a:cubicBezTo>
                <a:cubicBezTo>
                  <a:pt x="-23992" y="2347034"/>
                  <a:pt x="14189" y="2145771"/>
                  <a:pt x="0" y="1956633"/>
                </a:cubicBezTo>
                <a:cubicBezTo>
                  <a:pt x="14669" y="1780910"/>
                  <a:pt x="-4302" y="1660669"/>
                  <a:pt x="0" y="1425547"/>
                </a:cubicBezTo>
                <a:cubicBezTo>
                  <a:pt x="70611" y="1196115"/>
                  <a:pt x="14725" y="924393"/>
                  <a:pt x="0" y="614942"/>
                </a:cubicBezTo>
                <a:cubicBezTo>
                  <a:pt x="-2330" y="269013"/>
                  <a:pt x="15133" y="1326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custGeom>
                    <a:avLst/>
                    <a:gdLst>
                      <a:gd name="connsiteX0" fmla="*/ 0 w 13716"/>
                      <a:gd name="connsiteY0" fmla="*/ 0 h 5590381"/>
                      <a:gd name="connsiteX1" fmla="*/ 13716 w 13716"/>
                      <a:gd name="connsiteY1" fmla="*/ 0 h 5590381"/>
                      <a:gd name="connsiteX2" fmla="*/ 13716 w 13716"/>
                      <a:gd name="connsiteY2" fmla="*/ 754701 h 5590381"/>
                      <a:gd name="connsiteX3" fmla="*/ 13716 w 13716"/>
                      <a:gd name="connsiteY3" fmla="*/ 1565307 h 5590381"/>
                      <a:gd name="connsiteX4" fmla="*/ 13716 w 13716"/>
                      <a:gd name="connsiteY4" fmla="*/ 2152297 h 5590381"/>
                      <a:gd name="connsiteX5" fmla="*/ 13716 w 13716"/>
                      <a:gd name="connsiteY5" fmla="*/ 2906998 h 5590381"/>
                      <a:gd name="connsiteX6" fmla="*/ 13716 w 13716"/>
                      <a:gd name="connsiteY6" fmla="*/ 3549892 h 5590381"/>
                      <a:gd name="connsiteX7" fmla="*/ 13716 w 13716"/>
                      <a:gd name="connsiteY7" fmla="*/ 4080978 h 5590381"/>
                      <a:gd name="connsiteX8" fmla="*/ 13716 w 13716"/>
                      <a:gd name="connsiteY8" fmla="*/ 4835680 h 5590381"/>
                      <a:gd name="connsiteX9" fmla="*/ 13716 w 13716"/>
                      <a:gd name="connsiteY9" fmla="*/ 5590381 h 5590381"/>
                      <a:gd name="connsiteX10" fmla="*/ 0 w 13716"/>
                      <a:gd name="connsiteY10" fmla="*/ 5590381 h 5590381"/>
                      <a:gd name="connsiteX11" fmla="*/ 0 w 13716"/>
                      <a:gd name="connsiteY11" fmla="*/ 4835680 h 5590381"/>
                      <a:gd name="connsiteX12" fmla="*/ 0 w 13716"/>
                      <a:gd name="connsiteY12" fmla="*/ 4304593 h 5590381"/>
                      <a:gd name="connsiteX13" fmla="*/ 0 w 13716"/>
                      <a:gd name="connsiteY13" fmla="*/ 3773507 h 5590381"/>
                      <a:gd name="connsiteX14" fmla="*/ 0 w 13716"/>
                      <a:gd name="connsiteY14" fmla="*/ 3186517 h 5590381"/>
                      <a:gd name="connsiteX15" fmla="*/ 0 w 13716"/>
                      <a:gd name="connsiteY15" fmla="*/ 2487720 h 5590381"/>
                      <a:gd name="connsiteX16" fmla="*/ 0 w 13716"/>
                      <a:gd name="connsiteY16" fmla="*/ 1956633 h 5590381"/>
                      <a:gd name="connsiteX17" fmla="*/ 0 w 13716"/>
                      <a:gd name="connsiteY17" fmla="*/ 1425547 h 5590381"/>
                      <a:gd name="connsiteX18" fmla="*/ 0 w 13716"/>
                      <a:gd name="connsiteY18" fmla="*/ 614942 h 5590381"/>
                      <a:gd name="connsiteX19" fmla="*/ 0 w 13716"/>
                      <a:gd name="connsiteY19" fmla="*/ 0 h 55903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3716" h="5590381" fill="none" extrusionOk="0">
                        <a:moveTo>
                          <a:pt x="0" y="0"/>
                        </a:moveTo>
                        <a:cubicBezTo>
                          <a:pt x="6519" y="-664"/>
                          <a:pt x="8288" y="665"/>
                          <a:pt x="13716" y="0"/>
                        </a:cubicBezTo>
                        <a:cubicBezTo>
                          <a:pt x="-9798" y="225076"/>
                          <a:pt x="41703" y="562283"/>
                          <a:pt x="13716" y="754701"/>
                        </a:cubicBezTo>
                        <a:cubicBezTo>
                          <a:pt x="-14271" y="947119"/>
                          <a:pt x="25509" y="1239251"/>
                          <a:pt x="13716" y="1565307"/>
                        </a:cubicBezTo>
                        <a:cubicBezTo>
                          <a:pt x="1923" y="1891363"/>
                          <a:pt x="2588" y="1999140"/>
                          <a:pt x="13716" y="2152297"/>
                        </a:cubicBezTo>
                        <a:cubicBezTo>
                          <a:pt x="24845" y="2305454"/>
                          <a:pt x="24133" y="2598333"/>
                          <a:pt x="13716" y="2906998"/>
                        </a:cubicBezTo>
                        <a:cubicBezTo>
                          <a:pt x="3299" y="3215663"/>
                          <a:pt x="30691" y="3327412"/>
                          <a:pt x="13716" y="3549892"/>
                        </a:cubicBezTo>
                        <a:cubicBezTo>
                          <a:pt x="-3259" y="3772372"/>
                          <a:pt x="33989" y="3843836"/>
                          <a:pt x="13716" y="4080978"/>
                        </a:cubicBezTo>
                        <a:cubicBezTo>
                          <a:pt x="-6557" y="4318120"/>
                          <a:pt x="-8378" y="4511166"/>
                          <a:pt x="13716" y="4835680"/>
                        </a:cubicBezTo>
                        <a:cubicBezTo>
                          <a:pt x="35810" y="5160194"/>
                          <a:pt x="-17642" y="5401748"/>
                          <a:pt x="13716" y="5590381"/>
                        </a:cubicBezTo>
                        <a:cubicBezTo>
                          <a:pt x="8599" y="5590092"/>
                          <a:pt x="6708" y="5590668"/>
                          <a:pt x="0" y="5590381"/>
                        </a:cubicBezTo>
                        <a:cubicBezTo>
                          <a:pt x="-6480" y="5250523"/>
                          <a:pt x="-32148" y="5052531"/>
                          <a:pt x="0" y="4835680"/>
                        </a:cubicBezTo>
                        <a:cubicBezTo>
                          <a:pt x="32148" y="4618829"/>
                          <a:pt x="5352" y="4496374"/>
                          <a:pt x="0" y="4304593"/>
                        </a:cubicBezTo>
                        <a:cubicBezTo>
                          <a:pt x="-5352" y="4112812"/>
                          <a:pt x="9645" y="3919423"/>
                          <a:pt x="0" y="3773507"/>
                        </a:cubicBezTo>
                        <a:cubicBezTo>
                          <a:pt x="-9645" y="3627591"/>
                          <a:pt x="-10654" y="3330687"/>
                          <a:pt x="0" y="3186517"/>
                        </a:cubicBezTo>
                        <a:cubicBezTo>
                          <a:pt x="10654" y="3042347"/>
                          <a:pt x="18181" y="2635923"/>
                          <a:pt x="0" y="2487720"/>
                        </a:cubicBezTo>
                        <a:cubicBezTo>
                          <a:pt x="-18181" y="2339517"/>
                          <a:pt x="-7947" y="2113537"/>
                          <a:pt x="0" y="1956633"/>
                        </a:cubicBezTo>
                        <a:cubicBezTo>
                          <a:pt x="7947" y="1799729"/>
                          <a:pt x="-15145" y="1657735"/>
                          <a:pt x="0" y="1425547"/>
                        </a:cubicBezTo>
                        <a:cubicBezTo>
                          <a:pt x="15145" y="1193359"/>
                          <a:pt x="-23832" y="948054"/>
                          <a:pt x="0" y="614942"/>
                        </a:cubicBezTo>
                        <a:cubicBezTo>
                          <a:pt x="23832" y="281831"/>
                          <a:pt x="2816" y="129878"/>
                          <a:pt x="0" y="0"/>
                        </a:cubicBezTo>
                        <a:close/>
                      </a:path>
                      <a:path w="13716" h="5590381" stroke="0" extrusionOk="0">
                        <a:moveTo>
                          <a:pt x="0" y="0"/>
                        </a:moveTo>
                        <a:cubicBezTo>
                          <a:pt x="4626" y="620"/>
                          <a:pt x="7856" y="-428"/>
                          <a:pt x="13716" y="0"/>
                        </a:cubicBezTo>
                        <a:cubicBezTo>
                          <a:pt x="36569" y="165299"/>
                          <a:pt x="-959" y="427555"/>
                          <a:pt x="13716" y="698798"/>
                        </a:cubicBezTo>
                        <a:cubicBezTo>
                          <a:pt x="28391" y="970041"/>
                          <a:pt x="15108" y="1226199"/>
                          <a:pt x="13716" y="1397595"/>
                        </a:cubicBezTo>
                        <a:cubicBezTo>
                          <a:pt x="12324" y="1568991"/>
                          <a:pt x="34226" y="1794517"/>
                          <a:pt x="13716" y="2152297"/>
                        </a:cubicBezTo>
                        <a:cubicBezTo>
                          <a:pt x="-6794" y="2510077"/>
                          <a:pt x="36274" y="2594424"/>
                          <a:pt x="13716" y="2739287"/>
                        </a:cubicBezTo>
                        <a:cubicBezTo>
                          <a:pt x="-8842" y="2884150"/>
                          <a:pt x="22545" y="3129706"/>
                          <a:pt x="13716" y="3493988"/>
                        </a:cubicBezTo>
                        <a:cubicBezTo>
                          <a:pt x="4887" y="3858270"/>
                          <a:pt x="49629" y="4041447"/>
                          <a:pt x="13716" y="4304593"/>
                        </a:cubicBezTo>
                        <a:cubicBezTo>
                          <a:pt x="-22197" y="4567740"/>
                          <a:pt x="45055" y="5149125"/>
                          <a:pt x="13716" y="5590381"/>
                        </a:cubicBezTo>
                        <a:cubicBezTo>
                          <a:pt x="9649" y="5590058"/>
                          <a:pt x="6483" y="5589928"/>
                          <a:pt x="0" y="5590381"/>
                        </a:cubicBezTo>
                        <a:cubicBezTo>
                          <a:pt x="36767" y="5266821"/>
                          <a:pt x="-16223" y="5116146"/>
                          <a:pt x="0" y="4835680"/>
                        </a:cubicBezTo>
                        <a:cubicBezTo>
                          <a:pt x="16223" y="4555214"/>
                          <a:pt x="-16316" y="4356490"/>
                          <a:pt x="0" y="4136882"/>
                        </a:cubicBezTo>
                        <a:cubicBezTo>
                          <a:pt x="16316" y="3917274"/>
                          <a:pt x="8005" y="3773465"/>
                          <a:pt x="0" y="3549892"/>
                        </a:cubicBezTo>
                        <a:cubicBezTo>
                          <a:pt x="-8005" y="3326319"/>
                          <a:pt x="27623" y="3052456"/>
                          <a:pt x="0" y="2851094"/>
                        </a:cubicBezTo>
                        <a:cubicBezTo>
                          <a:pt x="-27623" y="2649732"/>
                          <a:pt x="5614" y="2455815"/>
                          <a:pt x="0" y="2264104"/>
                        </a:cubicBezTo>
                        <a:cubicBezTo>
                          <a:pt x="-5614" y="2072393"/>
                          <a:pt x="22598" y="1990723"/>
                          <a:pt x="0" y="1733018"/>
                        </a:cubicBezTo>
                        <a:cubicBezTo>
                          <a:pt x="-22598" y="1475313"/>
                          <a:pt x="-6965" y="1369123"/>
                          <a:pt x="0" y="1090124"/>
                        </a:cubicBezTo>
                        <a:cubicBezTo>
                          <a:pt x="6965" y="811125"/>
                          <a:pt x="-19273" y="5070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722" y="1605275"/>
            <a:ext cx="5170932" cy="19649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22" y="3801035"/>
            <a:ext cx="5170932" cy="2426030"/>
          </a:xfrm>
        </p:spPr>
        <p:txBody>
          <a:bodyPr anchor="t">
            <a:normAutofit fontScale="92500" lnSpcReduction="20000"/>
          </a:bodyPr>
          <a:lstStyle/>
          <a:p>
            <a:pPr marL="257175" indent="-257175">
              <a:spcBef>
                <a:spcPts val="225"/>
              </a:spcBef>
              <a:buFont typeface="Symbol" panose="05050102010706020507" pitchFamily="18" charset="2"/>
              <a:buChar char=""/>
            </a:pP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Escalation Policy, Terms and Conditions </a:t>
            </a:r>
          </a:p>
          <a:p>
            <a:pPr marL="257175" indent="-257175">
              <a:spcBef>
                <a:spcPts val="225"/>
              </a:spcBef>
              <a:buFont typeface="Symbol" panose="05050102010706020507" pitchFamily="18" charset="2"/>
              <a:buChar char=""/>
            </a:pP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Homeshare Agreement, how to negotiate and develop an agreement </a:t>
            </a:r>
          </a:p>
          <a:p>
            <a:pPr marL="257175" indent="-257175">
              <a:spcBef>
                <a:spcPts val="225"/>
              </a:spcBef>
              <a:buFont typeface="Symbol" panose="05050102010706020507" pitchFamily="18" charset="2"/>
              <a:buChar char=""/>
            </a:pPr>
            <a:r>
              <a:rPr lang="en-AU" sz="2800" dirty="0">
                <a:ea typeface="Calibri" panose="020F0502020204030204" pitchFamily="34" charset="0"/>
                <a:cs typeface="Times New Roman" panose="02020603050405020304" pitchFamily="18" charset="0"/>
              </a:rPr>
              <a:t>Homeshare promotion, identifying key stakeholders and potential partners   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9926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B8A89-407A-CC4A-4C4E-747DE9D737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172" r="24181" b="204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96EAA-C523-5D71-3C48-F0C7D3F1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1122363"/>
            <a:ext cx="301752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200" b="1"/>
              <a:t>Section 4:</a:t>
            </a:r>
            <a:br>
              <a:rPr lang="en-US" sz="4200" b="1"/>
            </a:br>
            <a:r>
              <a:rPr lang="en-US" sz="4200" b="1"/>
              <a:t>Question and Answer  </a:t>
            </a:r>
            <a:br>
              <a:rPr lang="en-US" sz="4200" b="1"/>
            </a:br>
            <a:r>
              <a:rPr lang="en-US" sz="4200" b="1"/>
              <a:t>Update from Age Concern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4" r="3693" b="1"/>
          <a:stretch/>
        </p:blipFill>
        <p:spPr>
          <a:xfrm>
            <a:off x="573741" y="2756186"/>
            <a:ext cx="2526726" cy="1345628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2494" y="0"/>
            <a:ext cx="5671506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545" y="762538"/>
            <a:ext cx="4237012" cy="31998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  <a:b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  <a:hlinkClick r:id="rId3"/>
              </a:rPr>
              <a:t>Wendy.francis@hanza.org.au</a:t>
            </a:r>
            <a:b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0421 507 207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8261" y="4043302"/>
            <a:ext cx="3977640" cy="18288"/>
          </a:xfrm>
          <a:custGeom>
            <a:avLst/>
            <a:gdLst>
              <a:gd name="connsiteX0" fmla="*/ 0 w 3977640"/>
              <a:gd name="connsiteY0" fmla="*/ 0 h 18288"/>
              <a:gd name="connsiteX1" fmla="*/ 742493 w 3977640"/>
              <a:gd name="connsiteY1" fmla="*/ 0 h 18288"/>
              <a:gd name="connsiteX2" fmla="*/ 1445209 w 3977640"/>
              <a:gd name="connsiteY2" fmla="*/ 0 h 18288"/>
              <a:gd name="connsiteX3" fmla="*/ 2147926 w 3977640"/>
              <a:gd name="connsiteY3" fmla="*/ 0 h 18288"/>
              <a:gd name="connsiteX4" fmla="*/ 2691536 w 3977640"/>
              <a:gd name="connsiteY4" fmla="*/ 0 h 18288"/>
              <a:gd name="connsiteX5" fmla="*/ 3274924 w 3977640"/>
              <a:gd name="connsiteY5" fmla="*/ 0 h 18288"/>
              <a:gd name="connsiteX6" fmla="*/ 3977640 w 3977640"/>
              <a:gd name="connsiteY6" fmla="*/ 0 h 18288"/>
              <a:gd name="connsiteX7" fmla="*/ 3977640 w 3977640"/>
              <a:gd name="connsiteY7" fmla="*/ 18288 h 18288"/>
              <a:gd name="connsiteX8" fmla="*/ 3314700 w 3977640"/>
              <a:gd name="connsiteY8" fmla="*/ 18288 h 18288"/>
              <a:gd name="connsiteX9" fmla="*/ 2771089 w 3977640"/>
              <a:gd name="connsiteY9" fmla="*/ 18288 h 18288"/>
              <a:gd name="connsiteX10" fmla="*/ 2227478 w 3977640"/>
              <a:gd name="connsiteY10" fmla="*/ 18288 h 18288"/>
              <a:gd name="connsiteX11" fmla="*/ 1524762 w 3977640"/>
              <a:gd name="connsiteY11" fmla="*/ 18288 h 18288"/>
              <a:gd name="connsiteX12" fmla="*/ 941375 w 3977640"/>
              <a:gd name="connsiteY12" fmla="*/ 18288 h 18288"/>
              <a:gd name="connsiteX13" fmla="*/ 0 w 3977640"/>
              <a:gd name="connsiteY13" fmla="*/ 18288 h 18288"/>
              <a:gd name="connsiteX14" fmla="*/ 0 w 3977640"/>
              <a:gd name="connsiteY14" fmla="*/ 0 h 18288"/>
              <a:gd name="connsiteX0" fmla="*/ 0 w 3977640"/>
              <a:gd name="connsiteY0" fmla="*/ 0 h 18288"/>
              <a:gd name="connsiteX1" fmla="*/ 623164 w 3977640"/>
              <a:gd name="connsiteY1" fmla="*/ 0 h 18288"/>
              <a:gd name="connsiteX2" fmla="*/ 1166774 w 3977640"/>
              <a:gd name="connsiteY2" fmla="*/ 0 h 18288"/>
              <a:gd name="connsiteX3" fmla="*/ 1909267 w 3977640"/>
              <a:gd name="connsiteY3" fmla="*/ 0 h 18288"/>
              <a:gd name="connsiteX4" fmla="*/ 2532431 w 3977640"/>
              <a:gd name="connsiteY4" fmla="*/ 0 h 18288"/>
              <a:gd name="connsiteX5" fmla="*/ 3155594 w 3977640"/>
              <a:gd name="connsiteY5" fmla="*/ 0 h 18288"/>
              <a:gd name="connsiteX6" fmla="*/ 3977640 w 3977640"/>
              <a:gd name="connsiteY6" fmla="*/ 0 h 18288"/>
              <a:gd name="connsiteX7" fmla="*/ 3977640 w 3977640"/>
              <a:gd name="connsiteY7" fmla="*/ 18288 h 18288"/>
              <a:gd name="connsiteX8" fmla="*/ 3314700 w 3977640"/>
              <a:gd name="connsiteY8" fmla="*/ 18288 h 18288"/>
              <a:gd name="connsiteX9" fmla="*/ 2771089 w 3977640"/>
              <a:gd name="connsiteY9" fmla="*/ 18288 h 18288"/>
              <a:gd name="connsiteX10" fmla="*/ 2108149 w 3977640"/>
              <a:gd name="connsiteY10" fmla="*/ 18288 h 18288"/>
              <a:gd name="connsiteX11" fmla="*/ 1445209 w 3977640"/>
              <a:gd name="connsiteY11" fmla="*/ 18288 h 18288"/>
              <a:gd name="connsiteX12" fmla="*/ 822046 w 3977640"/>
              <a:gd name="connsiteY12" fmla="*/ 18288 h 18288"/>
              <a:gd name="connsiteX13" fmla="*/ 0 w 3977640"/>
              <a:gd name="connsiteY13" fmla="*/ 18288 h 18288"/>
              <a:gd name="connsiteX14" fmla="*/ 0 w 397764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77640" h="18288" fill="none" extrusionOk="0">
                <a:moveTo>
                  <a:pt x="0" y="0"/>
                </a:moveTo>
                <a:cubicBezTo>
                  <a:pt x="363914" y="-18877"/>
                  <a:pt x="425952" y="-28373"/>
                  <a:pt x="742493" y="0"/>
                </a:cubicBezTo>
                <a:cubicBezTo>
                  <a:pt x="1042363" y="42731"/>
                  <a:pt x="1224517" y="13877"/>
                  <a:pt x="1445209" y="0"/>
                </a:cubicBezTo>
                <a:cubicBezTo>
                  <a:pt x="1675472" y="7578"/>
                  <a:pt x="1925197" y="-14432"/>
                  <a:pt x="2147926" y="0"/>
                </a:cubicBezTo>
                <a:cubicBezTo>
                  <a:pt x="2373929" y="27953"/>
                  <a:pt x="2500951" y="17878"/>
                  <a:pt x="2691536" y="0"/>
                </a:cubicBezTo>
                <a:cubicBezTo>
                  <a:pt x="2865435" y="-10732"/>
                  <a:pt x="3026731" y="-8882"/>
                  <a:pt x="3274924" y="0"/>
                </a:cubicBezTo>
                <a:cubicBezTo>
                  <a:pt x="3515205" y="3371"/>
                  <a:pt x="3627732" y="-19172"/>
                  <a:pt x="3977640" y="0"/>
                </a:cubicBezTo>
                <a:cubicBezTo>
                  <a:pt x="3977349" y="9035"/>
                  <a:pt x="3977541" y="15148"/>
                  <a:pt x="3977640" y="18288"/>
                </a:cubicBezTo>
                <a:cubicBezTo>
                  <a:pt x="3751689" y="42705"/>
                  <a:pt x="3451301" y="-28600"/>
                  <a:pt x="3314700" y="18288"/>
                </a:cubicBezTo>
                <a:cubicBezTo>
                  <a:pt x="3177670" y="47100"/>
                  <a:pt x="2913363" y="-7468"/>
                  <a:pt x="2771089" y="18288"/>
                </a:cubicBezTo>
                <a:cubicBezTo>
                  <a:pt x="2663872" y="39969"/>
                  <a:pt x="2390582" y="47958"/>
                  <a:pt x="2227478" y="18288"/>
                </a:cubicBezTo>
                <a:cubicBezTo>
                  <a:pt x="2026300" y="29086"/>
                  <a:pt x="1761765" y="-44485"/>
                  <a:pt x="1524762" y="18288"/>
                </a:cubicBezTo>
                <a:cubicBezTo>
                  <a:pt x="1278806" y="35207"/>
                  <a:pt x="1228904" y="40865"/>
                  <a:pt x="941375" y="18288"/>
                </a:cubicBezTo>
                <a:cubicBezTo>
                  <a:pt x="638373" y="-17637"/>
                  <a:pt x="502335" y="24422"/>
                  <a:pt x="0" y="18288"/>
                </a:cubicBezTo>
                <a:cubicBezTo>
                  <a:pt x="-470" y="12661"/>
                  <a:pt x="773" y="6041"/>
                  <a:pt x="0" y="0"/>
                </a:cubicBezTo>
                <a:close/>
              </a:path>
              <a:path w="3977640" h="18288" stroke="0" extrusionOk="0">
                <a:moveTo>
                  <a:pt x="0" y="0"/>
                </a:moveTo>
                <a:cubicBezTo>
                  <a:pt x="201349" y="851"/>
                  <a:pt x="406024" y="51823"/>
                  <a:pt x="623164" y="0"/>
                </a:cubicBezTo>
                <a:cubicBezTo>
                  <a:pt x="840825" y="-8810"/>
                  <a:pt x="904978" y="-5073"/>
                  <a:pt x="1166774" y="0"/>
                </a:cubicBezTo>
                <a:cubicBezTo>
                  <a:pt x="1465154" y="-6245"/>
                  <a:pt x="1770466" y="48184"/>
                  <a:pt x="1909267" y="0"/>
                </a:cubicBezTo>
                <a:cubicBezTo>
                  <a:pt x="2103125" y="6481"/>
                  <a:pt x="2323337" y="27170"/>
                  <a:pt x="2532431" y="0"/>
                </a:cubicBezTo>
                <a:cubicBezTo>
                  <a:pt x="2758236" y="4017"/>
                  <a:pt x="2904287" y="-15068"/>
                  <a:pt x="3155594" y="0"/>
                </a:cubicBezTo>
                <a:cubicBezTo>
                  <a:pt x="3362259" y="36218"/>
                  <a:pt x="3647028" y="-28453"/>
                  <a:pt x="3977640" y="0"/>
                </a:cubicBezTo>
                <a:cubicBezTo>
                  <a:pt x="3977160" y="6734"/>
                  <a:pt x="3977395" y="13051"/>
                  <a:pt x="3977640" y="18288"/>
                </a:cubicBezTo>
                <a:cubicBezTo>
                  <a:pt x="3729156" y="46097"/>
                  <a:pt x="3505087" y="40602"/>
                  <a:pt x="3314700" y="18288"/>
                </a:cubicBezTo>
                <a:cubicBezTo>
                  <a:pt x="3121715" y="-1550"/>
                  <a:pt x="2978076" y="33407"/>
                  <a:pt x="2771089" y="18288"/>
                </a:cubicBezTo>
                <a:cubicBezTo>
                  <a:pt x="2593148" y="22172"/>
                  <a:pt x="2404116" y="37638"/>
                  <a:pt x="2108149" y="18288"/>
                </a:cubicBezTo>
                <a:cubicBezTo>
                  <a:pt x="1835600" y="6220"/>
                  <a:pt x="1729748" y="-20906"/>
                  <a:pt x="1445209" y="18288"/>
                </a:cubicBezTo>
                <a:cubicBezTo>
                  <a:pt x="1160571" y="40726"/>
                  <a:pt x="1130920" y="23666"/>
                  <a:pt x="822046" y="18288"/>
                </a:cubicBezTo>
                <a:cubicBezTo>
                  <a:pt x="501296" y="6715"/>
                  <a:pt x="407236" y="39339"/>
                  <a:pt x="0" y="18288"/>
                </a:cubicBezTo>
                <a:cubicBezTo>
                  <a:pt x="675" y="10011"/>
                  <a:pt x="125" y="8388"/>
                  <a:pt x="0" y="0"/>
                </a:cubicBezTo>
                <a:close/>
              </a:path>
              <a:path w="3977640" h="18288" fill="none" stroke="0" extrusionOk="0">
                <a:moveTo>
                  <a:pt x="0" y="0"/>
                </a:moveTo>
                <a:cubicBezTo>
                  <a:pt x="353035" y="-8761"/>
                  <a:pt x="419741" y="-28719"/>
                  <a:pt x="742493" y="0"/>
                </a:cubicBezTo>
                <a:cubicBezTo>
                  <a:pt x="1060298" y="38834"/>
                  <a:pt x="1180703" y="7400"/>
                  <a:pt x="1445209" y="0"/>
                </a:cubicBezTo>
                <a:cubicBezTo>
                  <a:pt x="1670400" y="-806"/>
                  <a:pt x="1899946" y="32251"/>
                  <a:pt x="2147926" y="0"/>
                </a:cubicBezTo>
                <a:cubicBezTo>
                  <a:pt x="2378849" y="-2551"/>
                  <a:pt x="2540656" y="26352"/>
                  <a:pt x="2691536" y="0"/>
                </a:cubicBezTo>
                <a:cubicBezTo>
                  <a:pt x="2876931" y="-15095"/>
                  <a:pt x="3040017" y="-21259"/>
                  <a:pt x="3274924" y="0"/>
                </a:cubicBezTo>
                <a:cubicBezTo>
                  <a:pt x="3485565" y="9785"/>
                  <a:pt x="3621162" y="-6589"/>
                  <a:pt x="3977640" y="0"/>
                </a:cubicBezTo>
                <a:cubicBezTo>
                  <a:pt x="3977068" y="8167"/>
                  <a:pt x="3977277" y="15177"/>
                  <a:pt x="3977640" y="18288"/>
                </a:cubicBezTo>
                <a:cubicBezTo>
                  <a:pt x="3760430" y="33945"/>
                  <a:pt x="3473858" y="-3945"/>
                  <a:pt x="3314700" y="18288"/>
                </a:cubicBezTo>
                <a:cubicBezTo>
                  <a:pt x="3143719" y="38991"/>
                  <a:pt x="2925427" y="28315"/>
                  <a:pt x="2771089" y="18288"/>
                </a:cubicBezTo>
                <a:cubicBezTo>
                  <a:pt x="2644074" y="41714"/>
                  <a:pt x="2422069" y="88563"/>
                  <a:pt x="2227478" y="18288"/>
                </a:cubicBezTo>
                <a:cubicBezTo>
                  <a:pt x="2056653" y="24229"/>
                  <a:pt x="1780889" y="4880"/>
                  <a:pt x="1524762" y="18288"/>
                </a:cubicBezTo>
                <a:cubicBezTo>
                  <a:pt x="1275245" y="37761"/>
                  <a:pt x="1227316" y="37953"/>
                  <a:pt x="941375" y="18288"/>
                </a:cubicBezTo>
                <a:cubicBezTo>
                  <a:pt x="639482" y="-7431"/>
                  <a:pt x="459859" y="52000"/>
                  <a:pt x="0" y="18288"/>
                </a:cubicBezTo>
                <a:cubicBezTo>
                  <a:pt x="-201" y="11951"/>
                  <a:pt x="215" y="487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977640"/>
                      <a:gd name="connsiteY0" fmla="*/ 0 h 18288"/>
                      <a:gd name="connsiteX1" fmla="*/ 742493 w 3977640"/>
                      <a:gd name="connsiteY1" fmla="*/ 0 h 18288"/>
                      <a:gd name="connsiteX2" fmla="*/ 1445209 w 3977640"/>
                      <a:gd name="connsiteY2" fmla="*/ 0 h 18288"/>
                      <a:gd name="connsiteX3" fmla="*/ 2147926 w 3977640"/>
                      <a:gd name="connsiteY3" fmla="*/ 0 h 18288"/>
                      <a:gd name="connsiteX4" fmla="*/ 2691536 w 3977640"/>
                      <a:gd name="connsiteY4" fmla="*/ 0 h 18288"/>
                      <a:gd name="connsiteX5" fmla="*/ 3274924 w 3977640"/>
                      <a:gd name="connsiteY5" fmla="*/ 0 h 18288"/>
                      <a:gd name="connsiteX6" fmla="*/ 3977640 w 3977640"/>
                      <a:gd name="connsiteY6" fmla="*/ 0 h 18288"/>
                      <a:gd name="connsiteX7" fmla="*/ 3977640 w 3977640"/>
                      <a:gd name="connsiteY7" fmla="*/ 18288 h 18288"/>
                      <a:gd name="connsiteX8" fmla="*/ 3314700 w 3977640"/>
                      <a:gd name="connsiteY8" fmla="*/ 18288 h 18288"/>
                      <a:gd name="connsiteX9" fmla="*/ 2771089 w 3977640"/>
                      <a:gd name="connsiteY9" fmla="*/ 18288 h 18288"/>
                      <a:gd name="connsiteX10" fmla="*/ 2227478 w 3977640"/>
                      <a:gd name="connsiteY10" fmla="*/ 18288 h 18288"/>
                      <a:gd name="connsiteX11" fmla="*/ 1524762 w 3977640"/>
                      <a:gd name="connsiteY11" fmla="*/ 18288 h 18288"/>
                      <a:gd name="connsiteX12" fmla="*/ 941375 w 3977640"/>
                      <a:gd name="connsiteY12" fmla="*/ 18288 h 18288"/>
                      <a:gd name="connsiteX13" fmla="*/ 0 w 3977640"/>
                      <a:gd name="connsiteY13" fmla="*/ 18288 h 18288"/>
                      <a:gd name="connsiteX14" fmla="*/ 0 w 3977640"/>
                      <a:gd name="connsiteY14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977640" h="18288" fill="none" extrusionOk="0">
                        <a:moveTo>
                          <a:pt x="0" y="0"/>
                        </a:moveTo>
                        <a:cubicBezTo>
                          <a:pt x="362724" y="-2785"/>
                          <a:pt x="438784" y="-35866"/>
                          <a:pt x="742493" y="0"/>
                        </a:cubicBezTo>
                        <a:cubicBezTo>
                          <a:pt x="1046202" y="35866"/>
                          <a:pt x="1214361" y="6330"/>
                          <a:pt x="1445209" y="0"/>
                        </a:cubicBezTo>
                        <a:cubicBezTo>
                          <a:pt x="1676057" y="-6330"/>
                          <a:pt x="1906372" y="-3266"/>
                          <a:pt x="2147926" y="0"/>
                        </a:cubicBezTo>
                        <a:cubicBezTo>
                          <a:pt x="2389480" y="3266"/>
                          <a:pt x="2520714" y="16824"/>
                          <a:pt x="2691536" y="0"/>
                        </a:cubicBezTo>
                        <a:cubicBezTo>
                          <a:pt x="2862358" y="-16824"/>
                          <a:pt x="3036508" y="-14038"/>
                          <a:pt x="3274924" y="0"/>
                        </a:cubicBezTo>
                        <a:cubicBezTo>
                          <a:pt x="3513340" y="14038"/>
                          <a:pt x="3634141" y="-18809"/>
                          <a:pt x="3977640" y="0"/>
                        </a:cubicBezTo>
                        <a:cubicBezTo>
                          <a:pt x="3977140" y="8855"/>
                          <a:pt x="3977749" y="14521"/>
                          <a:pt x="3977640" y="18288"/>
                        </a:cubicBezTo>
                        <a:cubicBezTo>
                          <a:pt x="3757007" y="32029"/>
                          <a:pt x="3469003" y="-5112"/>
                          <a:pt x="3314700" y="18288"/>
                        </a:cubicBezTo>
                        <a:cubicBezTo>
                          <a:pt x="3160397" y="41688"/>
                          <a:pt x="2914663" y="19512"/>
                          <a:pt x="2771089" y="18288"/>
                        </a:cubicBezTo>
                        <a:cubicBezTo>
                          <a:pt x="2627515" y="17064"/>
                          <a:pt x="2417576" y="42034"/>
                          <a:pt x="2227478" y="18288"/>
                        </a:cubicBezTo>
                        <a:cubicBezTo>
                          <a:pt x="2037380" y="-5458"/>
                          <a:pt x="1775246" y="-2032"/>
                          <a:pt x="1524762" y="18288"/>
                        </a:cubicBezTo>
                        <a:cubicBezTo>
                          <a:pt x="1274278" y="38608"/>
                          <a:pt x="1225405" y="46940"/>
                          <a:pt x="941375" y="18288"/>
                        </a:cubicBezTo>
                        <a:cubicBezTo>
                          <a:pt x="657345" y="-10364"/>
                          <a:pt x="468340" y="57851"/>
                          <a:pt x="0" y="18288"/>
                        </a:cubicBezTo>
                        <a:cubicBezTo>
                          <a:pt x="683" y="12014"/>
                          <a:pt x="724" y="5908"/>
                          <a:pt x="0" y="0"/>
                        </a:cubicBezTo>
                        <a:close/>
                      </a:path>
                      <a:path w="3977640" h="18288" stroke="0" extrusionOk="0">
                        <a:moveTo>
                          <a:pt x="0" y="0"/>
                        </a:moveTo>
                        <a:cubicBezTo>
                          <a:pt x="167643" y="7540"/>
                          <a:pt x="416663" y="12011"/>
                          <a:pt x="623164" y="0"/>
                        </a:cubicBezTo>
                        <a:cubicBezTo>
                          <a:pt x="829665" y="-12011"/>
                          <a:pt x="908844" y="7531"/>
                          <a:pt x="1166774" y="0"/>
                        </a:cubicBezTo>
                        <a:cubicBezTo>
                          <a:pt x="1424704" y="-7531"/>
                          <a:pt x="1745729" y="22552"/>
                          <a:pt x="1909267" y="0"/>
                        </a:cubicBezTo>
                        <a:cubicBezTo>
                          <a:pt x="2072805" y="-22552"/>
                          <a:pt x="2313264" y="2550"/>
                          <a:pt x="2532431" y="0"/>
                        </a:cubicBezTo>
                        <a:cubicBezTo>
                          <a:pt x="2751598" y="-2550"/>
                          <a:pt x="2914229" y="-1772"/>
                          <a:pt x="3155594" y="0"/>
                        </a:cubicBezTo>
                        <a:cubicBezTo>
                          <a:pt x="3396959" y="1772"/>
                          <a:pt x="3603015" y="-38331"/>
                          <a:pt x="3977640" y="0"/>
                        </a:cubicBezTo>
                        <a:cubicBezTo>
                          <a:pt x="3976742" y="7180"/>
                          <a:pt x="3977809" y="13790"/>
                          <a:pt x="3977640" y="18288"/>
                        </a:cubicBezTo>
                        <a:cubicBezTo>
                          <a:pt x="3733612" y="44026"/>
                          <a:pt x="3504694" y="34704"/>
                          <a:pt x="3314700" y="18288"/>
                        </a:cubicBezTo>
                        <a:cubicBezTo>
                          <a:pt x="3124706" y="1872"/>
                          <a:pt x="2970848" y="41228"/>
                          <a:pt x="2771089" y="18288"/>
                        </a:cubicBezTo>
                        <a:cubicBezTo>
                          <a:pt x="2571330" y="-4652"/>
                          <a:pt x="2374617" y="32581"/>
                          <a:pt x="2108149" y="18288"/>
                        </a:cubicBezTo>
                        <a:cubicBezTo>
                          <a:pt x="1841681" y="3995"/>
                          <a:pt x="1730147" y="-7187"/>
                          <a:pt x="1445209" y="18288"/>
                        </a:cubicBezTo>
                        <a:cubicBezTo>
                          <a:pt x="1160271" y="43763"/>
                          <a:pt x="1128446" y="30981"/>
                          <a:pt x="822046" y="18288"/>
                        </a:cubicBezTo>
                        <a:cubicBezTo>
                          <a:pt x="515646" y="5595"/>
                          <a:pt x="401539" y="48208"/>
                          <a:pt x="0" y="18288"/>
                        </a:cubicBezTo>
                        <a:cubicBezTo>
                          <a:pt x="571" y="10093"/>
                          <a:pt x="-125" y="840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7E2244B-8D73-DD08-9357-E075945C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776" y="5701553"/>
            <a:ext cx="2690383" cy="99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DA43-5B70-41EE-A857-B7E28BEE02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62" t="9091" r="27888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31745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AA3C26-0B5C-51FB-DFCE-15F240D0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0" y="1161288"/>
            <a:ext cx="2578608" cy="1124712"/>
          </a:xfrm>
        </p:spPr>
        <p:txBody>
          <a:bodyPr anchor="b">
            <a:normAutofit/>
          </a:bodyPr>
          <a:lstStyle/>
          <a:p>
            <a:r>
              <a:rPr lang="en-US" sz="2400" b="1"/>
              <a:t>CONTENT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7775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183" y="2443480"/>
            <a:ext cx="247573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3EDA0-795D-D38D-EBC5-E849713D5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320" y="2718054"/>
            <a:ext cx="4526762" cy="3207258"/>
          </a:xfrm>
        </p:spPr>
        <p:txBody>
          <a:bodyPr anchor="t">
            <a:noAutofit/>
          </a:bodyPr>
          <a:lstStyle/>
          <a:p>
            <a:r>
              <a:rPr lang="en-US" sz="2400" dirty="0"/>
              <a:t>SECTION 1: What the Office for Seniors considered for pilot </a:t>
            </a:r>
          </a:p>
          <a:p>
            <a:r>
              <a:rPr lang="en-US" sz="2400" dirty="0"/>
              <a:t>SECTION 2: What the Office for Seniors and HANZA did together to get started</a:t>
            </a:r>
          </a:p>
          <a:p>
            <a:r>
              <a:rPr lang="en-US" sz="2400" dirty="0"/>
              <a:t>SECTION 3: What HANZA did to support the pilot</a:t>
            </a:r>
          </a:p>
          <a:p>
            <a:r>
              <a:rPr lang="en-US" sz="2400" dirty="0"/>
              <a:t>SECTION 4: Q and A with reflections from Age Concern </a:t>
            </a:r>
          </a:p>
        </p:txBody>
      </p:sp>
    </p:spTree>
    <p:extLst>
      <p:ext uri="{BB962C8B-B14F-4D97-AF65-F5344CB8AC3E}">
        <p14:creationId xmlns:p14="http://schemas.microsoft.com/office/powerpoint/2010/main" val="746942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96EAA-C523-5D71-3C48-F0C7D3F1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sz="3825" b="1" dirty="0">
                <a:solidFill>
                  <a:srgbClr val="FFFFFF"/>
                </a:solidFill>
              </a:rPr>
              <a:t>Section 1: </a:t>
            </a:r>
            <a:br>
              <a:rPr lang="en-US" sz="3825" b="1" dirty="0">
                <a:solidFill>
                  <a:srgbClr val="FFFFFF"/>
                </a:solidFill>
              </a:rPr>
            </a:br>
            <a:r>
              <a:rPr lang="en-US" sz="3825" b="1" dirty="0">
                <a:solidFill>
                  <a:srgbClr val="FFFFFF"/>
                </a:solidFill>
              </a:rPr>
              <a:t>Office for Seniors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368338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4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tree, person, standing&#10;&#10;Description automatically generated">
            <a:extLst>
              <a:ext uri="{FF2B5EF4-FFF2-40B4-BE49-F238E27FC236}">
                <a16:creationId xmlns:a16="http://schemas.microsoft.com/office/drawing/2014/main" id="{2A82F117-E5AB-423A-A70A-3E1A1271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92" y="311311"/>
            <a:ext cx="4125192" cy="6187788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D47A6B1C-7932-4BA7-8963-6D2C8474C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962" y="5983481"/>
            <a:ext cx="1773940" cy="4983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EAAAB4-9E5F-E54C-90D8-3EC38CC622FB}"/>
              </a:ext>
            </a:extLst>
          </p:cNvPr>
          <p:cNvSpPr txBox="1"/>
          <p:nvPr/>
        </p:nvSpPr>
        <p:spPr>
          <a:xfrm>
            <a:off x="4786828" y="2892860"/>
            <a:ext cx="399577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342900"/>
            <a:r>
              <a:rPr lang="en-NZ" sz="3000" dirty="0" err="1">
                <a:solidFill>
                  <a:prstClr val="white"/>
                </a:solidFill>
                <a:latin typeface="Calibri" panose="020F0502020204030204"/>
              </a:rPr>
              <a:t>Te</a:t>
            </a:r>
            <a:r>
              <a:rPr lang="en-NZ" sz="3000" dirty="0">
                <a:solidFill>
                  <a:prstClr val="white"/>
                </a:solidFill>
                <a:latin typeface="Calibri" panose="020F0502020204030204"/>
              </a:rPr>
              <a:t> Tari Kaumātua </a:t>
            </a:r>
            <a:endParaRPr lang="en-US" dirty="0">
              <a:solidFill>
                <a:prstClr val="white"/>
              </a:solidFill>
            </a:endParaRPr>
          </a:p>
          <a:p>
            <a:pPr algn="ctr" defTabSz="342900"/>
            <a:r>
              <a:rPr lang="en-NZ" sz="3000" dirty="0">
                <a:solidFill>
                  <a:prstClr val="white"/>
                </a:solidFill>
                <a:latin typeface="Calibri" panose="020F0502020204030204"/>
              </a:rPr>
              <a:t> Office for Seniors</a:t>
            </a:r>
            <a:endParaRPr lang="en-N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6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9748-1894-4C4B-B0C2-D4F12D330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705" y="4344815"/>
            <a:ext cx="5223387" cy="2007705"/>
          </a:xfrm>
        </p:spPr>
        <p:txBody>
          <a:bodyPr>
            <a:noAutofit/>
          </a:bodyPr>
          <a:lstStyle/>
          <a:p>
            <a:r>
              <a:rPr lang="en-NZ" sz="4000" dirty="0"/>
              <a:t>Better Later Life </a:t>
            </a:r>
            <a:br>
              <a:rPr lang="en-NZ" sz="4000" dirty="0"/>
            </a:br>
            <a:r>
              <a:rPr lang="en-NZ" sz="4000" dirty="0"/>
              <a:t>He </a:t>
            </a:r>
            <a:r>
              <a:rPr lang="en-NZ" sz="4000" err="1"/>
              <a:t>Oranga</a:t>
            </a:r>
            <a:r>
              <a:rPr lang="en-NZ" sz="4000" dirty="0"/>
              <a:t> Kaumātua </a:t>
            </a:r>
            <a:br>
              <a:rPr lang="en-NZ" sz="2400" dirty="0"/>
            </a:br>
            <a:br>
              <a:rPr lang="en-NZ" sz="2400" dirty="0"/>
            </a:br>
            <a:endParaRPr lang="en-NZ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81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5F76D-3C00-4223-B451-099E9497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7200" y="909639"/>
            <a:ext cx="10462683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NZ" sz="4000" dirty="0"/>
            </a:br>
            <a:br>
              <a:rPr lang="en-NZ" sz="4000" dirty="0"/>
            </a:br>
            <a:br>
              <a:rPr lang="en-NZ" sz="4000" dirty="0"/>
            </a:br>
            <a:r>
              <a:rPr lang="en-NZ" sz="3100" b="1" dirty="0"/>
              <a:t>The Strategy</a:t>
            </a:r>
            <a:br>
              <a:rPr lang="en-NZ" sz="3100" b="1" dirty="0"/>
            </a:br>
            <a:r>
              <a:rPr lang="en-NZ" sz="3100" b="1" dirty="0"/>
              <a:t>Better Later Life - He Oranga Kaumātua  </a:t>
            </a:r>
            <a:br>
              <a:rPr lang="en-NZ" sz="4000" dirty="0"/>
            </a:br>
            <a:br>
              <a:rPr lang="en-NZ" sz="4000" dirty="0"/>
            </a:br>
            <a:br>
              <a:rPr lang="en-NZ" sz="4000" dirty="0"/>
            </a:br>
            <a:br>
              <a:rPr lang="en-NZ" dirty="0"/>
            </a:br>
            <a:br>
              <a:rPr lang="en-NZ" dirty="0"/>
            </a:br>
            <a:br>
              <a:rPr lang="en-NZ" dirty="0"/>
            </a:br>
            <a:endParaRPr lang="en-NZ" dirty="0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8E05B406-FC73-442C-9152-341FB7932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25B85C-E60A-478F-9287-30E94DEBD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13" y="1404980"/>
            <a:ext cx="5209574" cy="520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4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4F4CA-74EF-3869-3298-0D2F1B30D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b="1" dirty="0"/>
              <a:t>Creating diverse housing choices and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9BE64-DD96-BA45-A675-A75614FE4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i="1" dirty="0"/>
              <a:t>People can age in a place they call home, safely and, where possible, independently. </a:t>
            </a:r>
          </a:p>
          <a:p>
            <a:pPr marL="0" indent="0">
              <a:buNone/>
            </a:pPr>
            <a:r>
              <a:rPr lang="en-NZ" dirty="0"/>
              <a:t> Action: promote the uptake of shared living arrangements.</a:t>
            </a:r>
          </a:p>
          <a:p>
            <a:r>
              <a:rPr lang="en-NZ" dirty="0"/>
              <a:t>Housing options for older people in New Zealand</a:t>
            </a:r>
          </a:p>
          <a:p>
            <a:r>
              <a:rPr lang="en-NZ" dirty="0"/>
              <a:t>Ageing in place and being connected are important for older people</a:t>
            </a:r>
          </a:p>
          <a:p>
            <a:r>
              <a:rPr lang="en-NZ" dirty="0"/>
              <a:t>Attitudes towards ageing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ADDF720-91C1-1C4B-E338-503B38657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4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3F61C-3EC1-2457-B60E-9D9B4C776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b="1" dirty="0"/>
              <a:t>NZ Treasury Budget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89164-B09B-CF77-4AA6-44A7B346E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Cost benefit analysis</a:t>
            </a:r>
          </a:p>
          <a:p>
            <a:r>
              <a:rPr lang="en-NZ" dirty="0"/>
              <a:t>Living Standards Framework</a:t>
            </a:r>
          </a:p>
          <a:p>
            <a:r>
              <a:rPr lang="en-NZ" dirty="0"/>
              <a:t>Scaling options</a:t>
            </a:r>
          </a:p>
          <a:p>
            <a:endParaRPr lang="en-NZ" dirty="0"/>
          </a:p>
          <a:p>
            <a:r>
              <a:rPr lang="en-NZ" dirty="0"/>
              <a:t>Bid included $ for evaluation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F589962A-8955-EAF2-2DE7-6E583A30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927" y="5924004"/>
            <a:ext cx="2458107" cy="6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958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ZA Template - Powerpoint" id="{5A1C5ABB-4456-8042-9E61-296376BA47C6}" vid="{11823063-2A2D-4348-854E-5E9400A2E559}"/>
    </a:ext>
  </a:extLst>
</a:theme>
</file>

<file path=ppt/theme/theme2.xml><?xml version="1.0" encoding="utf-8"?>
<a:theme xmlns:a="http://schemas.openxmlformats.org/drawingml/2006/main" name="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D-AoG 18864/5 Better Later Life Strategy_PowerPoint" id="{E2EF2E76-9E0A-394B-92A9-DE1A25A94F7B}" vid="{7E611C65-BC3B-E844-A09A-8C467F8F1A1E}"/>
    </a:ext>
  </a:extLst>
</a:theme>
</file>

<file path=ppt/theme/theme3.xml><?xml version="1.0" encoding="utf-8"?>
<a:theme xmlns:a="http://schemas.openxmlformats.org/drawingml/2006/main" name="1_Master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SD-AoG 18864/5 Better Later Life Strategy_PowerPoint" id="{E2EF2E76-9E0A-394B-92A9-DE1A25A94F7B}" vid="{7E611C65-BC3B-E844-A09A-8C467F8F1A1E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lson HRNZ November 2019 [Autosaved].potx" id="{06EDE25B-FF7D-4D96-9943-36BB5A77A5E1}" vid="{6C1F49C8-2D64-4D4E-9212-246DFB813E17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HANZA Template - Powerpoint</Template>
  <TotalTime>977</TotalTime>
  <Words>942</Words>
  <Application>Microsoft Office PowerPoint</Application>
  <PresentationFormat>On-screen Show (4:3)</PresentationFormat>
  <Paragraphs>150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Symbol</vt:lpstr>
      <vt:lpstr>Verdana</vt:lpstr>
      <vt:lpstr>Office Theme</vt:lpstr>
      <vt:lpstr>Master</vt:lpstr>
      <vt:lpstr>1_Master</vt:lpstr>
      <vt:lpstr>1_Office Theme</vt:lpstr>
      <vt:lpstr>In Conversation: HANZA, NZ Government and Age Concern </vt:lpstr>
      <vt:lpstr>WELCOME</vt:lpstr>
      <vt:lpstr>CONTENT</vt:lpstr>
      <vt:lpstr>Section 1:  Office for Seniors considerations</vt:lpstr>
      <vt:lpstr>PowerPoint Presentation</vt:lpstr>
      <vt:lpstr>Better Later Life  He Oranga Kaumātua   </vt:lpstr>
      <vt:lpstr>   The Strategy Better Later Life - He Oranga Kaumātua        </vt:lpstr>
      <vt:lpstr>Creating diverse housing choices and options</vt:lpstr>
      <vt:lpstr>NZ Treasury Budget process</vt:lpstr>
      <vt:lpstr>Procurement process</vt:lpstr>
      <vt:lpstr>Navigating NZ legislation and policy</vt:lpstr>
      <vt:lpstr>Homeshare pilot</vt:lpstr>
      <vt:lpstr>Working with HANZA</vt:lpstr>
      <vt:lpstr>Section 2: What Office for Seniors and HANZA did together  </vt:lpstr>
      <vt:lpstr>ENGAGEMENT of HANZA consulting</vt:lpstr>
      <vt:lpstr>PROCUREMENT and CONTRACT SUPPORT </vt:lpstr>
      <vt:lpstr>RESEARCH and EVALUATION FRAMEWORK </vt:lpstr>
      <vt:lpstr>CONTEXTUALISED HOMESHARE MANUAL</vt:lpstr>
      <vt:lpstr>MONTHLY MEETINGS </vt:lpstr>
      <vt:lpstr>MEETING with EXTERNAL EVALUATORS  </vt:lpstr>
      <vt:lpstr>CHARACTERISTICS of PILOT  </vt:lpstr>
      <vt:lpstr>Section 3: What HANZA did </vt:lpstr>
      <vt:lpstr>HANZA MEMBERSHIP  </vt:lpstr>
      <vt:lpstr>WORKSHOPS and TRAINING </vt:lpstr>
      <vt:lpstr>SPECIALISED SUPPORT 6 months </vt:lpstr>
      <vt:lpstr>SPECIALISED TOPICS</vt:lpstr>
      <vt:lpstr>SPECIALISED TOPICS</vt:lpstr>
      <vt:lpstr>Section 4: Question and Answer   Update from Age Concern</vt:lpstr>
      <vt:lpstr>Thank you   Wendy.francis@hanza.org.au 0421 507 207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wendy</dc:creator>
  <cp:lastModifiedBy>wendy francis</cp:lastModifiedBy>
  <cp:revision>36</cp:revision>
  <dcterms:created xsi:type="dcterms:W3CDTF">2023-01-03T03:26:04Z</dcterms:created>
  <dcterms:modified xsi:type="dcterms:W3CDTF">2023-09-26T02:54:33Z</dcterms:modified>
</cp:coreProperties>
</file>